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269" r:id="rId2"/>
    <p:sldId id="503" r:id="rId3"/>
    <p:sldId id="529" r:id="rId4"/>
    <p:sldId id="541" r:id="rId5"/>
    <p:sldId id="504" r:id="rId6"/>
    <p:sldId id="530" r:id="rId7"/>
    <p:sldId id="531" r:id="rId8"/>
    <p:sldId id="537" r:id="rId9"/>
    <p:sldId id="543" r:id="rId10"/>
    <p:sldId id="567" r:id="rId11"/>
    <p:sldId id="573" r:id="rId12"/>
    <p:sldId id="566" r:id="rId13"/>
    <p:sldId id="545" r:id="rId14"/>
    <p:sldId id="546" r:id="rId15"/>
    <p:sldId id="547" r:id="rId16"/>
    <p:sldId id="532" r:id="rId17"/>
    <p:sldId id="554" r:id="rId18"/>
    <p:sldId id="548" r:id="rId19"/>
    <p:sldId id="557" r:id="rId20"/>
    <p:sldId id="558" r:id="rId21"/>
    <p:sldId id="559" r:id="rId22"/>
    <p:sldId id="533" r:id="rId23"/>
    <p:sldId id="580" r:id="rId24"/>
    <p:sldId id="576" r:id="rId25"/>
    <p:sldId id="577" r:id="rId26"/>
    <p:sldId id="578" r:id="rId27"/>
    <p:sldId id="579" r:id="rId28"/>
    <p:sldId id="587" r:id="rId29"/>
    <p:sldId id="588" r:id="rId30"/>
    <p:sldId id="589" r:id="rId31"/>
    <p:sldId id="550" r:id="rId32"/>
    <p:sldId id="534" r:id="rId33"/>
    <p:sldId id="581" r:id="rId34"/>
    <p:sldId id="583" r:id="rId35"/>
    <p:sldId id="590" r:id="rId36"/>
    <p:sldId id="582" r:id="rId37"/>
    <p:sldId id="574" r:id="rId38"/>
    <p:sldId id="535" r:id="rId39"/>
    <p:sldId id="584" r:id="rId40"/>
    <p:sldId id="585" r:id="rId41"/>
    <p:sldId id="591" r:id="rId42"/>
    <p:sldId id="593" r:id="rId43"/>
    <p:sldId id="555" r:id="rId44"/>
    <p:sldId id="575" r:id="rId45"/>
    <p:sldId id="592" r:id="rId46"/>
    <p:sldId id="596" r:id="rId47"/>
    <p:sldId id="594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102E"/>
    <a:srgbClr val="003087"/>
    <a:srgbClr val="A07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8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664D62-80FB-40EA-8637-7DEA7201AA8D}" type="datetimeFigureOut">
              <a:rPr lang="en-GB" smtClean="0"/>
              <a:t>17/07/2025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93307-9681-4967-A98E-A56AB1CB41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816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B021B-27E6-4098-8A7C-8745C17C071B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048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0CBAE4-2FB6-1B61-B54A-E48343084EDA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043" t="-5982" r="-14081" b="-273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43AF76-E459-773D-DAF3-B121E75250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1184" y="4407408"/>
            <a:ext cx="4846320" cy="1335024"/>
          </a:xfrm>
        </p:spPr>
        <p:txBody>
          <a:bodyPr>
            <a:normAutofit/>
          </a:bodyPr>
          <a:lstStyle>
            <a:lvl1pPr marL="0" indent="0" algn="l">
              <a:buNone/>
              <a:defRPr sz="32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3637B-491B-8F95-1693-A47A85183D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42999"/>
            <a:ext cx="4859301" cy="2898648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00206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ZA" dirty="0"/>
          </a:p>
        </p:txBody>
      </p:sp>
      <p:pic>
        <p:nvPicPr>
          <p:cNvPr id="10" name="Picture 9" descr="A blue letter with a red flame&#10;&#10;Description automatically generated">
            <a:extLst>
              <a:ext uri="{FF2B5EF4-FFF2-40B4-BE49-F238E27FC236}">
                <a16:creationId xmlns:a16="http://schemas.microsoft.com/office/drawing/2014/main" id="{0CDE3C6D-E6E1-0E3F-12C0-0772E7F2D2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51" y="4913751"/>
            <a:ext cx="5441001" cy="131944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0A882E1-ACF9-E3A3-B5B7-D64EADE74261}"/>
              </a:ext>
            </a:extLst>
          </p:cNvPr>
          <p:cNvSpPr/>
          <p:nvPr userDrawn="1"/>
        </p:nvSpPr>
        <p:spPr>
          <a:xfrm>
            <a:off x="7398328" y="1142999"/>
            <a:ext cx="3240000" cy="3240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3" name="Picture 12" descr="A logo of a university&#10;&#10;Description automatically generated">
            <a:extLst>
              <a:ext uri="{FF2B5EF4-FFF2-40B4-BE49-F238E27FC236}">
                <a16:creationId xmlns:a16="http://schemas.microsoft.com/office/drawing/2014/main" id="{F81AAEB6-A1E7-C2E2-6A35-5F6EE4C916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728" y="1334249"/>
            <a:ext cx="27432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77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6C8CE-885D-62C2-AE73-3D1BB93E7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 b="1">
                <a:solidFill>
                  <a:srgbClr val="00206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ZA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9C3DBA-8693-4EF3-E98D-E3D65DA6F7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A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F64807F-D327-ADC9-3B0B-3608CBB3D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3825" y="6356350"/>
            <a:ext cx="4324350" cy="365125"/>
          </a:xfrm>
        </p:spPr>
        <p:txBody>
          <a:bodyPr/>
          <a:lstStyle/>
          <a:p>
            <a:r>
              <a:rPr lang="en-ZA" dirty="0"/>
              <a:t>Living Lab for Innovative Teaching at the University of Pretoria</a:t>
            </a:r>
          </a:p>
        </p:txBody>
      </p:sp>
      <p:pic>
        <p:nvPicPr>
          <p:cNvPr id="8" name="Picture 7" descr="A logo on a white background&#10;&#10;Description automatically generated">
            <a:extLst>
              <a:ext uri="{FF2B5EF4-FFF2-40B4-BE49-F238E27FC236}">
                <a16:creationId xmlns:a16="http://schemas.microsoft.com/office/drawing/2014/main" id="{BC533929-8C7C-037B-3411-036A106759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377407"/>
            <a:ext cx="1076325" cy="1344068"/>
          </a:xfrm>
          <a:prstGeom prst="rect">
            <a:avLst/>
          </a:prstGeom>
        </p:spPr>
      </p:pic>
      <p:pic>
        <p:nvPicPr>
          <p:cNvPr id="9" name="Picture 8" descr="A blue letter with a red flame&#10;&#10;Description automatically generated">
            <a:extLst>
              <a:ext uri="{FF2B5EF4-FFF2-40B4-BE49-F238E27FC236}">
                <a16:creationId xmlns:a16="http://schemas.microsoft.com/office/drawing/2014/main" id="{54911371-8A9C-5C47-3F55-B81B853AF1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00" y="6343447"/>
            <a:ext cx="1562100" cy="37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996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851482-139C-45CF-1BF8-BB87D4678B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>
            <a:normAutofit/>
          </a:bodyPr>
          <a:lstStyle>
            <a:lvl1pPr>
              <a:defRPr sz="5400" b="1">
                <a:solidFill>
                  <a:srgbClr val="00206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ZA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6EF9FB-E9AA-0D67-8FBF-4FE0D5970B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A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A2B2251-A5C1-80B7-7605-21579443E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3825" y="6356350"/>
            <a:ext cx="4324350" cy="365125"/>
          </a:xfrm>
        </p:spPr>
        <p:txBody>
          <a:bodyPr/>
          <a:lstStyle/>
          <a:p>
            <a:r>
              <a:rPr lang="en-ZA" dirty="0"/>
              <a:t>Living Lab for Innovative Teaching at the University of Pretoria</a:t>
            </a:r>
          </a:p>
        </p:txBody>
      </p:sp>
      <p:pic>
        <p:nvPicPr>
          <p:cNvPr id="8" name="Picture 7" descr="A logo on a white background&#10;&#10;Description automatically generated">
            <a:extLst>
              <a:ext uri="{FF2B5EF4-FFF2-40B4-BE49-F238E27FC236}">
                <a16:creationId xmlns:a16="http://schemas.microsoft.com/office/drawing/2014/main" id="{252B3BA7-A548-0454-05EC-D6E32204F5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377407"/>
            <a:ext cx="1076325" cy="1344068"/>
          </a:xfrm>
          <a:prstGeom prst="rect">
            <a:avLst/>
          </a:prstGeom>
        </p:spPr>
      </p:pic>
      <p:pic>
        <p:nvPicPr>
          <p:cNvPr id="9" name="Picture 8" descr="A blue letter with a red flame&#10;&#10;Description automatically generated">
            <a:extLst>
              <a:ext uri="{FF2B5EF4-FFF2-40B4-BE49-F238E27FC236}">
                <a16:creationId xmlns:a16="http://schemas.microsoft.com/office/drawing/2014/main" id="{BAF063A2-D79F-4DD2-7357-0BB0C76958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00" y="6343447"/>
            <a:ext cx="1562100" cy="37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87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57F7A-7E24-5088-4E00-8D3B8C849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 b="1">
                <a:solidFill>
                  <a:srgbClr val="00206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949CA-7238-DF7B-D870-0E8D99C08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A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71232EF-8B34-AF90-A2C3-16691E9E3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3825" y="6356350"/>
            <a:ext cx="4324350" cy="365125"/>
          </a:xfrm>
        </p:spPr>
        <p:txBody>
          <a:bodyPr/>
          <a:lstStyle/>
          <a:p>
            <a:r>
              <a:rPr lang="en-ZA" dirty="0"/>
              <a:t>Living Lab for Innovative Teaching at the University of Pretoria</a:t>
            </a:r>
          </a:p>
        </p:txBody>
      </p:sp>
      <p:pic>
        <p:nvPicPr>
          <p:cNvPr id="8" name="Picture 7" descr="A logo on a white background&#10;&#10;Description automatically generated">
            <a:extLst>
              <a:ext uri="{FF2B5EF4-FFF2-40B4-BE49-F238E27FC236}">
                <a16:creationId xmlns:a16="http://schemas.microsoft.com/office/drawing/2014/main" id="{FBC92A48-43D4-5CF9-CAF7-01B57494BE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377407"/>
            <a:ext cx="1076325" cy="1344068"/>
          </a:xfrm>
          <a:prstGeom prst="rect">
            <a:avLst/>
          </a:prstGeom>
        </p:spPr>
      </p:pic>
      <p:pic>
        <p:nvPicPr>
          <p:cNvPr id="9" name="Picture 8" descr="A blue letter with a red flame&#10;&#10;Description automatically generated">
            <a:extLst>
              <a:ext uri="{FF2B5EF4-FFF2-40B4-BE49-F238E27FC236}">
                <a16:creationId xmlns:a16="http://schemas.microsoft.com/office/drawing/2014/main" id="{5721A6D1-6C88-D804-42CF-0BF7D96482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00" y="6343447"/>
            <a:ext cx="1562100" cy="37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13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BF20C-E560-4D3A-DE46-921B6676A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4483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rgbClr val="00206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36268D-9C8B-7E6D-A288-7B72DC3C1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87722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7FC929-0891-CEF3-6484-0173A3B1C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3825" y="6356350"/>
            <a:ext cx="4324350" cy="365125"/>
          </a:xfrm>
        </p:spPr>
        <p:txBody>
          <a:bodyPr/>
          <a:lstStyle/>
          <a:p>
            <a:r>
              <a:rPr lang="en-ZA" dirty="0"/>
              <a:t>Living Lab for Innovative Teaching at the University of Pretoria</a:t>
            </a:r>
          </a:p>
        </p:txBody>
      </p:sp>
      <p:pic>
        <p:nvPicPr>
          <p:cNvPr id="8" name="Picture 7" descr="A logo on a white background&#10;&#10;Description automatically generated">
            <a:extLst>
              <a:ext uri="{FF2B5EF4-FFF2-40B4-BE49-F238E27FC236}">
                <a16:creationId xmlns:a16="http://schemas.microsoft.com/office/drawing/2014/main" id="{5D2309B5-268C-26A9-115A-A056354C6E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377407"/>
            <a:ext cx="1076325" cy="1344068"/>
          </a:xfrm>
          <a:prstGeom prst="rect">
            <a:avLst/>
          </a:prstGeom>
        </p:spPr>
      </p:pic>
      <p:pic>
        <p:nvPicPr>
          <p:cNvPr id="10" name="Picture 9" descr="A blue letter with a red flame&#10;&#10;Description automatically generated">
            <a:extLst>
              <a:ext uri="{FF2B5EF4-FFF2-40B4-BE49-F238E27FC236}">
                <a16:creationId xmlns:a16="http://schemas.microsoft.com/office/drawing/2014/main" id="{A7E3FFC2-00A3-87E2-B0E2-93772B6C17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00" y="6343447"/>
            <a:ext cx="1562100" cy="37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30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C5FF6-9444-419B-D6E3-B42DAA7E7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 b="1">
                <a:solidFill>
                  <a:srgbClr val="00206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F5A1D-423E-3074-6B10-F3DBCCF0FF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8FD8E6-6D98-1CAB-F227-879D971FA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A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0145353-A68B-1207-D96B-DE0245303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3825" y="6356350"/>
            <a:ext cx="4324350" cy="365125"/>
          </a:xfrm>
        </p:spPr>
        <p:txBody>
          <a:bodyPr/>
          <a:lstStyle/>
          <a:p>
            <a:r>
              <a:rPr lang="en-ZA" dirty="0"/>
              <a:t>Living Lab for Innovative Teaching at the University of Pretoria</a:t>
            </a:r>
          </a:p>
        </p:txBody>
      </p:sp>
      <p:pic>
        <p:nvPicPr>
          <p:cNvPr id="9" name="Picture 8" descr="A logo on a white background&#10;&#10;Description automatically generated">
            <a:extLst>
              <a:ext uri="{FF2B5EF4-FFF2-40B4-BE49-F238E27FC236}">
                <a16:creationId xmlns:a16="http://schemas.microsoft.com/office/drawing/2014/main" id="{BEE3B0A7-18C5-6AAD-182E-7C311D7A52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377407"/>
            <a:ext cx="1076325" cy="1344068"/>
          </a:xfrm>
          <a:prstGeom prst="rect">
            <a:avLst/>
          </a:prstGeom>
        </p:spPr>
      </p:pic>
      <p:pic>
        <p:nvPicPr>
          <p:cNvPr id="10" name="Picture 9" descr="A blue letter with a red flame&#10;&#10;Description automatically generated">
            <a:extLst>
              <a:ext uri="{FF2B5EF4-FFF2-40B4-BE49-F238E27FC236}">
                <a16:creationId xmlns:a16="http://schemas.microsoft.com/office/drawing/2014/main" id="{5B249D62-3B2F-93E2-3D07-969D5D8102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00" y="6343447"/>
            <a:ext cx="1562100" cy="37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9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2FD63-2E6A-9BCA-17F9-692B8E315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5400" b="1">
                <a:solidFill>
                  <a:srgbClr val="00206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225278-3FE7-651A-0FB7-DB9A5AA55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B10AD9-54FA-1241-705D-A0F0B77017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6DEE8F-6E3E-5123-5096-957D0DF7C2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CE014B-371D-29EC-441B-6512F37A7A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A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9278EA1-ECEC-FFA5-7601-72DEF6976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3825" y="6356350"/>
            <a:ext cx="4324350" cy="365125"/>
          </a:xfrm>
        </p:spPr>
        <p:txBody>
          <a:bodyPr/>
          <a:lstStyle/>
          <a:p>
            <a:r>
              <a:rPr lang="en-ZA" dirty="0"/>
              <a:t>Living Lab for Innovative Teaching at the University of Pretoria</a:t>
            </a:r>
          </a:p>
        </p:txBody>
      </p:sp>
      <p:pic>
        <p:nvPicPr>
          <p:cNvPr id="11" name="Picture 10" descr="A logo on a white background&#10;&#10;Description automatically generated">
            <a:extLst>
              <a:ext uri="{FF2B5EF4-FFF2-40B4-BE49-F238E27FC236}">
                <a16:creationId xmlns:a16="http://schemas.microsoft.com/office/drawing/2014/main" id="{72DC9748-4CD0-9A07-1054-27CFC413BC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377407"/>
            <a:ext cx="1076325" cy="1344068"/>
          </a:xfrm>
          <a:prstGeom prst="rect">
            <a:avLst/>
          </a:prstGeom>
        </p:spPr>
      </p:pic>
      <p:pic>
        <p:nvPicPr>
          <p:cNvPr id="12" name="Picture 11" descr="A blue letter with a red flame&#10;&#10;Description automatically generated">
            <a:extLst>
              <a:ext uri="{FF2B5EF4-FFF2-40B4-BE49-F238E27FC236}">
                <a16:creationId xmlns:a16="http://schemas.microsoft.com/office/drawing/2014/main" id="{0E578788-4F3E-DE32-E930-D657A02DCB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00" y="6343447"/>
            <a:ext cx="1562100" cy="37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6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3918A-ADF0-C212-FADA-F4D1C5C16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 b="1">
                <a:solidFill>
                  <a:srgbClr val="00206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ZA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245616D-1AA0-5E41-BF9F-02D158953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3825" y="6356350"/>
            <a:ext cx="4324350" cy="365125"/>
          </a:xfrm>
        </p:spPr>
        <p:txBody>
          <a:bodyPr/>
          <a:lstStyle/>
          <a:p>
            <a:r>
              <a:rPr lang="en-ZA" dirty="0"/>
              <a:t>Living Lab for Innovative Teaching at the University of Pretoria</a:t>
            </a:r>
          </a:p>
        </p:txBody>
      </p:sp>
      <p:pic>
        <p:nvPicPr>
          <p:cNvPr id="7" name="Picture 6" descr="A logo on a white background&#10;&#10;Description automatically generated">
            <a:extLst>
              <a:ext uri="{FF2B5EF4-FFF2-40B4-BE49-F238E27FC236}">
                <a16:creationId xmlns:a16="http://schemas.microsoft.com/office/drawing/2014/main" id="{F1EF20D2-9458-DB23-CC9F-E6C6457547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377407"/>
            <a:ext cx="1076325" cy="1344068"/>
          </a:xfrm>
          <a:prstGeom prst="rect">
            <a:avLst/>
          </a:prstGeom>
        </p:spPr>
      </p:pic>
      <p:pic>
        <p:nvPicPr>
          <p:cNvPr id="8" name="Picture 7" descr="A blue letter with a red flame&#10;&#10;Description automatically generated">
            <a:extLst>
              <a:ext uri="{FF2B5EF4-FFF2-40B4-BE49-F238E27FC236}">
                <a16:creationId xmlns:a16="http://schemas.microsoft.com/office/drawing/2014/main" id="{B08CC000-868E-08B1-B02F-95AFFB8C05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00" y="6343447"/>
            <a:ext cx="1562100" cy="37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50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CA4C563-0802-CAA9-9851-61E328225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3825" y="6356350"/>
            <a:ext cx="4324350" cy="365125"/>
          </a:xfrm>
        </p:spPr>
        <p:txBody>
          <a:bodyPr/>
          <a:lstStyle/>
          <a:p>
            <a:r>
              <a:rPr lang="en-ZA" dirty="0"/>
              <a:t>Living Lab for Innovative Teaching at the University of Pretoria</a:t>
            </a:r>
          </a:p>
        </p:txBody>
      </p:sp>
      <p:pic>
        <p:nvPicPr>
          <p:cNvPr id="9" name="Picture 8" descr="A logo on a white background&#10;&#10;Description automatically generated">
            <a:extLst>
              <a:ext uri="{FF2B5EF4-FFF2-40B4-BE49-F238E27FC236}">
                <a16:creationId xmlns:a16="http://schemas.microsoft.com/office/drawing/2014/main" id="{16647AFB-5110-C068-04D5-1C515A69FD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377407"/>
            <a:ext cx="1076325" cy="1344068"/>
          </a:xfrm>
          <a:prstGeom prst="rect">
            <a:avLst/>
          </a:prstGeom>
        </p:spPr>
      </p:pic>
      <p:pic>
        <p:nvPicPr>
          <p:cNvPr id="10" name="Picture 9" descr="A blue letter with a red flame&#10;&#10;Description automatically generated">
            <a:extLst>
              <a:ext uri="{FF2B5EF4-FFF2-40B4-BE49-F238E27FC236}">
                <a16:creationId xmlns:a16="http://schemas.microsoft.com/office/drawing/2014/main" id="{382FA8D9-E9D3-E5EC-F0F5-068BA13456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00" y="6343447"/>
            <a:ext cx="1562100" cy="37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64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7741E-5BBE-4A87-2232-93AB644C5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rgbClr val="00206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5A4F4-A437-EB59-A5CB-03ED4D008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2546D2-B73B-6791-389E-AA3E910219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0408471-2AFE-5214-3363-543432099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3825" y="6356350"/>
            <a:ext cx="4324350" cy="365125"/>
          </a:xfrm>
        </p:spPr>
        <p:txBody>
          <a:bodyPr/>
          <a:lstStyle/>
          <a:p>
            <a:r>
              <a:rPr lang="en-ZA" dirty="0"/>
              <a:t>Living Lab for Innovative Teaching at the University of Pretoria</a:t>
            </a:r>
          </a:p>
        </p:txBody>
      </p:sp>
      <p:pic>
        <p:nvPicPr>
          <p:cNvPr id="9" name="Picture 8" descr="A logo on a white background&#10;&#10;Description automatically generated">
            <a:extLst>
              <a:ext uri="{FF2B5EF4-FFF2-40B4-BE49-F238E27FC236}">
                <a16:creationId xmlns:a16="http://schemas.microsoft.com/office/drawing/2014/main" id="{93B8978C-0080-E90C-CAF5-1A6A7228CD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377407"/>
            <a:ext cx="1076325" cy="1344068"/>
          </a:xfrm>
          <a:prstGeom prst="rect">
            <a:avLst/>
          </a:prstGeom>
        </p:spPr>
      </p:pic>
      <p:pic>
        <p:nvPicPr>
          <p:cNvPr id="10" name="Picture 9" descr="A blue letter with a red flame&#10;&#10;Description automatically generated">
            <a:extLst>
              <a:ext uri="{FF2B5EF4-FFF2-40B4-BE49-F238E27FC236}">
                <a16:creationId xmlns:a16="http://schemas.microsoft.com/office/drawing/2014/main" id="{0E079558-2DDC-2C57-9B8B-206B69C4B2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00" y="6343447"/>
            <a:ext cx="1562100" cy="37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90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CF114-26CE-4CAE-0407-3AFB3974F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rgbClr val="00206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ZA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433B72-5FC7-FBFA-8A6C-899540D0EA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3522D1-DB7B-04AD-B27C-098C34926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A729A03-BC01-E665-10F1-B4E6746B8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3825" y="6356350"/>
            <a:ext cx="4324350" cy="365125"/>
          </a:xfrm>
        </p:spPr>
        <p:txBody>
          <a:bodyPr/>
          <a:lstStyle/>
          <a:p>
            <a:r>
              <a:rPr lang="en-ZA" dirty="0"/>
              <a:t>Living Lab for Innovative Teaching at the University of Pretoria</a:t>
            </a:r>
          </a:p>
        </p:txBody>
      </p:sp>
      <p:pic>
        <p:nvPicPr>
          <p:cNvPr id="9" name="Picture 8" descr="A logo on a white background&#10;&#10;Description automatically generated">
            <a:extLst>
              <a:ext uri="{FF2B5EF4-FFF2-40B4-BE49-F238E27FC236}">
                <a16:creationId xmlns:a16="http://schemas.microsoft.com/office/drawing/2014/main" id="{BEC639DA-26BA-39EE-CDEC-F11863144C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377407"/>
            <a:ext cx="1076325" cy="1344068"/>
          </a:xfrm>
          <a:prstGeom prst="rect">
            <a:avLst/>
          </a:prstGeom>
        </p:spPr>
      </p:pic>
      <p:pic>
        <p:nvPicPr>
          <p:cNvPr id="10" name="Picture 9" descr="A blue letter with a red flame&#10;&#10;Description automatically generated">
            <a:extLst>
              <a:ext uri="{FF2B5EF4-FFF2-40B4-BE49-F238E27FC236}">
                <a16:creationId xmlns:a16="http://schemas.microsoft.com/office/drawing/2014/main" id="{0D2CB165-2B55-CFA5-7ACF-871542B278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00" y="6343447"/>
            <a:ext cx="1562100" cy="37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74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BCD8D9-EBF5-6FD0-A928-B39F451E9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860D8-E734-A29C-51B6-DE6146BC7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E78DC-6082-B069-AE3A-29A7A60C15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A0F3D-459C-E1F5-7015-1B72059C8A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/>
              <a:t>Living Lab for Innovative Teaching at the University of Pretoria</a:t>
            </a:r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CF7AE-A129-9446-8227-BFEA1F1391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B42F0E-E95B-45AF-BA07-0C85B2982A2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18789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jodyjoubert.wixsite.com/deta202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ppity.net/vb.php?k=e/2PACX-1vSgJJzJ9_N4hYV8BekqYvFBxRuflVeXS5zHBXatd6ts08RVNk-UvmmfXJRPcqF08k-nA2q4SImzi0q1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s://puzzel.org/en/crossword/play?p=-OPH5dqniWHgqya2nP-6" TargetMode="External"/><Relationship Id="rId7" Type="http://schemas.openxmlformats.org/officeDocument/2006/relationships/hyperlink" Target="https://puzzle-maker.online/jigsaw-puzzle-1266185-complete-the-puzzle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hyperlink" Target="https://puzzel.org/en/crossword/play?p=-OPH9gZOZuApMS3u8RoA" TargetMode="External"/><Relationship Id="rId10" Type="http://schemas.openxmlformats.org/officeDocument/2006/relationships/image" Target="../media/image25.png"/><Relationship Id="rId4" Type="http://schemas.openxmlformats.org/officeDocument/2006/relationships/image" Target="../media/image29.jpe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libkey.io/libraries/3545/articles/638297298/full-text-file?utm_source=api_3201&amp;allow_speedbump=true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3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505.08894" TargetMode="External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openxmlformats.org/officeDocument/2006/relationships/hyperlink" Target="https://arxiv.org/abs/2502.05826" TargetMode="External"/><Relationship Id="rId4" Type="http://schemas.openxmlformats.org/officeDocument/2006/relationships/hyperlink" Target="https://link.springer.com/chapter/10.1007/978-3-031-64315-6_34" TargetMode="External"/><Relationship Id="rId9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jodyjoubert.wixsite.com/deta2025/level-2-resources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jodyjoubert.wixsite.com/deta2025/level-2-resources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jodyjoubert.wixsite.com/deta2025/level-2-resources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jpg"/><Relationship Id="rId4" Type="http://schemas.openxmlformats.org/officeDocument/2006/relationships/image" Target="../media/image10.png"/><Relationship Id="rId9" Type="http://schemas.openxmlformats.org/officeDocument/2006/relationships/image" Target="../media/image1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jpg"/><Relationship Id="rId4" Type="http://schemas.openxmlformats.org/officeDocument/2006/relationships/image" Target="../media/image10.png"/><Relationship Id="rId9" Type="http://schemas.openxmlformats.org/officeDocument/2006/relationships/image" Target="../media/image1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FDD9815-7388-CEC4-4B3B-F3D68235DF09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043" t="-5982" r="-14081" b="-273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FF61822-E6EB-EC80-6150-6516D3782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525" y="1143000"/>
            <a:ext cx="6781800" cy="2124075"/>
          </a:xfrm>
        </p:spPr>
        <p:txBody>
          <a:bodyPr>
            <a:normAutofit/>
          </a:bodyPr>
          <a:lstStyle/>
          <a:p>
            <a:r>
              <a:rPr lang="en-ZA" sz="6600" dirty="0">
                <a:effectLst>
                  <a:glow rad="101600">
                    <a:srgbClr val="BF9000">
                      <a:alpha val="40000"/>
                    </a:srgbClr>
                  </a:glow>
                </a:effectLst>
              </a:rPr>
              <a:t>Integrating AI in Distance Learning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4701E86-5110-F761-FD1E-3E7B9BE35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1182" y="4407408"/>
            <a:ext cx="5244817" cy="1665588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DETA2025</a:t>
            </a:r>
          </a:p>
          <a:p>
            <a:pPr algn="ctr"/>
            <a:r>
              <a:rPr lang="en-US" sz="3200" b="1" dirty="0"/>
              <a:t>W</a:t>
            </a:r>
            <a:r>
              <a:rPr lang="en-ZA" sz="3200" b="1" dirty="0"/>
              <a:t>ORKSHOP 2</a:t>
            </a:r>
          </a:p>
          <a:p>
            <a:pPr algn="ctr"/>
            <a:r>
              <a:rPr lang="en-ZA" i="1" dirty="0"/>
              <a:t>Jody Joubert </a:t>
            </a:r>
          </a:p>
          <a:p>
            <a:pPr algn="ctr"/>
            <a:endParaRPr lang="en-ZA" sz="3200" b="1" i="1" dirty="0"/>
          </a:p>
        </p:txBody>
      </p:sp>
      <p:pic>
        <p:nvPicPr>
          <p:cNvPr id="6" name="Picture 5" descr="A blue letter with a red flame&#10;&#10;Description automatically generated">
            <a:extLst>
              <a:ext uri="{FF2B5EF4-FFF2-40B4-BE49-F238E27FC236}">
                <a16:creationId xmlns:a16="http://schemas.microsoft.com/office/drawing/2014/main" id="{3B5DE8C7-A03D-0983-4DB7-AD498FB68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51" y="4913751"/>
            <a:ext cx="5441001" cy="13194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5FF917-3341-E4B4-5CDD-9016D0A02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3074" y="624807"/>
            <a:ext cx="3243353" cy="3243353"/>
          </a:xfrm>
          <a:prstGeom prst="rect">
            <a:avLst/>
          </a:prstGeom>
        </p:spPr>
      </p:pic>
      <p:pic>
        <p:nvPicPr>
          <p:cNvPr id="1026" name="Picture 2" descr="Creative Commons NonCommercial license ...">
            <a:extLst>
              <a:ext uri="{FF2B5EF4-FFF2-40B4-BE49-F238E27FC236}">
                <a16:creationId xmlns:a16="http://schemas.microsoft.com/office/drawing/2014/main" id="{988C4061-FEF7-4BAF-84BC-7CBB27B76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68" y="5875888"/>
            <a:ext cx="2041742" cy="71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688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E7E3E-87C9-44FB-B3A6-487E07C09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Technology of Choice </a:t>
            </a:r>
            <a:endParaRPr lang="en-ZA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FCB3E95-563A-4484-B992-E00211DCD4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000" y="1690688"/>
            <a:ext cx="2400000" cy="36000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9457AC-FEEE-4A21-8357-A73BAD360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Living Lab for Innovative Teaching at the University of Pretoria</a:t>
            </a:r>
            <a:endParaRPr lang="en-Z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13E6C1-A954-4AE8-BF9C-B834996C0E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2400000" cy="360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1ED1AE-CBD0-4366-A8EE-F7374C38AD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800" y="1690688"/>
            <a:ext cx="2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22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202CB-2A40-49C0-BC3C-A803CBF1C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you need 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911DF-56FA-44C6-8C7B-ED1CC30C67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Laptop and/or Smartphone</a:t>
            </a:r>
          </a:p>
          <a:p>
            <a:r>
              <a:rPr lang="en-US" b="1" dirty="0" err="1"/>
              <a:t>ChatGPT</a:t>
            </a:r>
            <a:r>
              <a:rPr lang="en-US" dirty="0"/>
              <a:t>; Claud; Gemini; etc.</a:t>
            </a:r>
          </a:p>
          <a:p>
            <a:r>
              <a:rPr lang="en-US" dirty="0"/>
              <a:t>QR Code scanning </a:t>
            </a:r>
          </a:p>
          <a:p>
            <a:r>
              <a:rPr lang="en-US" dirty="0"/>
              <a:t>WIFI/Internet connection </a:t>
            </a:r>
          </a:p>
          <a:p>
            <a:r>
              <a:rPr lang="en-US" dirty="0"/>
              <a:t>An interactive mood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A18058-D55C-4E98-B343-34FB884FC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Living Lab for Innovative Teaching at the University of Pretoria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61481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205E6-3D97-4D03-8085-FDD6EDBC0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Webpage 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E940C-0624-451E-87A7-BAC610B84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hlinkClick r:id="rId2"/>
              </a:rPr>
              <a:t>https://jodyjoubert.wixsite.com/deta2025</a:t>
            </a:r>
            <a:r>
              <a:rPr lang="en-US" sz="4400" dirty="0"/>
              <a:t> </a:t>
            </a:r>
            <a:endParaRPr lang="en-ZA" sz="4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E9E4BB-A773-4749-B64A-3190C1538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Living Lab for Innovative Teaching at the University of Pretoria</a:t>
            </a:r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9D5CB2-6E82-4582-B10E-94A8EA508F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05" y="2487136"/>
            <a:ext cx="3873591" cy="3873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review of your QR Code">
            <a:hlinkClick r:id="rId2"/>
            <a:extLst>
              <a:ext uri="{FF2B5EF4-FFF2-40B4-BE49-F238E27FC236}">
                <a16:creationId xmlns:a16="http://schemas.microsoft.com/office/drawing/2014/main" id="{01567A69-0BCA-4FF2-BE7E-94BF416CA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834" y="2972593"/>
            <a:ext cx="2904331" cy="290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4DE64A-B08D-4C69-A274-41668B2F08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175" y="5456963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23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EEC73A2-4392-4DD5-9D1B-5EEFD2EF8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just before we start…</a:t>
            </a:r>
            <a:endParaRPr lang="en-Z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66B10E-242C-4E77-8373-746A8103DA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076506-05DF-48A8-B730-E61722E4B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Living Lab for Innovative Teaching at the University of Pretoria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71895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8CD1D-C07D-48F9-A01C-BD06C9C5D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Living Lab for Innovative Teaching at the University of Pretoria</a:t>
            </a:r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D3A506-751C-4395-B4EA-3B2448ABF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20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E197E-68A8-4FBC-9B9B-ACF87AC40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1 is approaching…</a:t>
            </a:r>
            <a:br>
              <a:rPr lang="en-US" dirty="0"/>
            </a:br>
            <a:br>
              <a:rPr lang="en-US" dirty="0"/>
            </a:br>
            <a:r>
              <a:rPr lang="en-US" dirty="0"/>
              <a:t>Let’s get to our home groups.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E4FF5C-5CAC-4D69-B467-F25F8DEFB8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or less, but four is perfect. 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50B145-291C-4CD0-A4D0-19AA0015E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Living Lab for Innovative Teaching at the University of Pretoria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97166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E08D1E3-004B-4C82-AAF5-5C808C085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207363"/>
            <a:ext cx="5257800" cy="2852737"/>
          </a:xfrm>
        </p:spPr>
        <p:txBody>
          <a:bodyPr>
            <a:normAutofit/>
          </a:bodyPr>
          <a:lstStyle/>
          <a:p>
            <a:pPr algn="ctr"/>
            <a:r>
              <a:rPr lang="en-US" sz="11500" dirty="0">
                <a:solidFill>
                  <a:srgbClr val="C8102E"/>
                </a:solidFill>
              </a:rPr>
              <a:t>LEVEL 1</a:t>
            </a:r>
            <a:r>
              <a:rPr lang="en-US" sz="11500" i="1" dirty="0">
                <a:solidFill>
                  <a:srgbClr val="C8102E"/>
                </a:solidFill>
              </a:rPr>
              <a:t>!</a:t>
            </a:r>
            <a:r>
              <a:rPr lang="en-US" sz="11500" dirty="0">
                <a:solidFill>
                  <a:srgbClr val="C8102E"/>
                </a:solidFill>
              </a:rPr>
              <a:t> </a:t>
            </a:r>
            <a:endParaRPr lang="en-ZA" sz="11500" dirty="0">
              <a:solidFill>
                <a:srgbClr val="C8102E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809D-1D71-453D-A2FC-AEA8A104A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Living Lab for Innovative Teaching at the University of Pretoria</a:t>
            </a:r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71AD15-AE9F-44F2-8699-615CF11AD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9000"/>
            <a:ext cx="3389030" cy="3960000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87345D-7B62-4B00-AF1D-459BD9057BD1}"/>
              </a:ext>
            </a:extLst>
          </p:cNvPr>
          <p:cNvSpPr/>
          <p:nvPr/>
        </p:nvSpPr>
        <p:spPr>
          <a:xfrm>
            <a:off x="6657975" y="3771900"/>
            <a:ext cx="4533900" cy="180975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22CAEB-830C-4771-8DF2-E0AF40B0F9ED}"/>
              </a:ext>
            </a:extLst>
          </p:cNvPr>
          <p:cNvSpPr/>
          <p:nvPr/>
        </p:nvSpPr>
        <p:spPr>
          <a:xfrm>
            <a:off x="6381750" y="3901712"/>
            <a:ext cx="4533900" cy="180975"/>
          </a:xfrm>
          <a:prstGeom prst="rect">
            <a:avLst/>
          </a:prstGeom>
          <a:solidFill>
            <a:srgbClr val="A07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80365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A998775-2565-4813-84C7-38DF934434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04" y="2071087"/>
            <a:ext cx="3873591" cy="38735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B4776F-387E-47DA-B27F-623DA0B7A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4483"/>
            <a:ext cx="10515600" cy="1078637"/>
          </a:xfrm>
        </p:spPr>
        <p:txBody>
          <a:bodyPr/>
          <a:lstStyle/>
          <a:p>
            <a:pPr algn="ctr"/>
            <a:r>
              <a:rPr lang="en-US" dirty="0"/>
              <a:t>Unlock Computers as Mindtools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BBD180-15B2-4B51-AA49-807DC1D14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Living Lab for Innovative Teaching at the University of Pretoria</a:t>
            </a:r>
            <a:endParaRPr lang="en-ZA" dirty="0"/>
          </a:p>
        </p:txBody>
      </p:sp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E34D14A9-0AFB-422F-92A2-28DAD357AD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99" y="2549882"/>
            <a:ext cx="2916000" cy="291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6F4FC3-A7E2-4BC8-B444-B4FE8AF00A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272" y="2913880"/>
            <a:ext cx="1872528" cy="2188004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758987-AA03-42BF-9805-372208301D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175" y="5430514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91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74E1134-E6B2-4D2E-9DDB-255FFEEF575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82" y="2526204"/>
            <a:ext cx="2519680" cy="2519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AACD640-A507-491B-9614-AD983E59AE6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935" y="2526204"/>
            <a:ext cx="2519680" cy="2519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626C86A-F47A-4530-995C-33A6B642E17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118" y="2526204"/>
            <a:ext cx="2519680" cy="2519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947ECF6-9847-4029-801F-947EB767F49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300" y="2526204"/>
            <a:ext cx="2519680" cy="25196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976F066-3CD1-422D-8FB5-C9B9510D5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Puzzles…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696FF0-9FA8-45BB-A64E-70FC64184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Living Lab for Innovative Teaching at the University of Pretoria</a:t>
            </a:r>
            <a:endParaRPr lang="en-ZA" dirty="0"/>
          </a:p>
        </p:txBody>
      </p:sp>
      <p:pic>
        <p:nvPicPr>
          <p:cNvPr id="1026" name="Picture 2">
            <a:hlinkClick r:id="rId3"/>
            <a:extLst>
              <a:ext uri="{FF2B5EF4-FFF2-40B4-BE49-F238E27FC236}">
                <a16:creationId xmlns:a16="http://schemas.microsoft.com/office/drawing/2014/main" id="{3F89F4C1-8893-4962-AE51-234D19874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24" y="2834430"/>
            <a:ext cx="1908000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rId5"/>
            <a:extLst>
              <a:ext uri="{FF2B5EF4-FFF2-40B4-BE49-F238E27FC236}">
                <a16:creationId xmlns:a16="http://schemas.microsoft.com/office/drawing/2014/main" id="{F926842E-8310-46B8-B981-07F97D37C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775" y="2834430"/>
            <a:ext cx="1908000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hlinkClick r:id="rId7"/>
            <a:extLst>
              <a:ext uri="{FF2B5EF4-FFF2-40B4-BE49-F238E27FC236}">
                <a16:creationId xmlns:a16="http://schemas.microsoft.com/office/drawing/2014/main" id="{85272F22-8994-4E3B-B3B1-8D89D6F660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408" y="2834430"/>
            <a:ext cx="1908000" cy="190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BDFA65-0E0B-4FF2-A9EB-C93A8E94A6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592" y="2834430"/>
            <a:ext cx="1908000" cy="190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83E695-32FF-44C3-930D-04435A94FAFE}"/>
              </a:ext>
            </a:extLst>
          </p:cNvPr>
          <p:cNvSpPr txBox="1"/>
          <p:nvPr/>
        </p:nvSpPr>
        <p:spPr>
          <a:xfrm>
            <a:off x="786565" y="4956706"/>
            <a:ext cx="2159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Puzzle 1</a:t>
            </a:r>
            <a:endParaRPr lang="en-ZA" sz="2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363DCF-60D8-4946-8294-A505462E5783}"/>
              </a:ext>
            </a:extLst>
          </p:cNvPr>
          <p:cNvSpPr txBox="1"/>
          <p:nvPr/>
        </p:nvSpPr>
        <p:spPr>
          <a:xfrm>
            <a:off x="3612783" y="4956706"/>
            <a:ext cx="2159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Puzzle 2</a:t>
            </a:r>
            <a:endParaRPr lang="en-ZA" sz="2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89EED5-2D32-4FCE-A1FB-09F6066FB391}"/>
              </a:ext>
            </a:extLst>
          </p:cNvPr>
          <p:cNvSpPr txBox="1"/>
          <p:nvPr/>
        </p:nvSpPr>
        <p:spPr>
          <a:xfrm>
            <a:off x="6315342" y="4956706"/>
            <a:ext cx="2159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Puzzle 3</a:t>
            </a:r>
            <a:endParaRPr lang="en-ZA" sz="20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A1116C-CCC6-4A2D-8851-65C7A56E80B8}"/>
              </a:ext>
            </a:extLst>
          </p:cNvPr>
          <p:cNvSpPr txBox="1"/>
          <p:nvPr/>
        </p:nvSpPr>
        <p:spPr>
          <a:xfrm>
            <a:off x="8995775" y="4956706"/>
            <a:ext cx="2159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Puzzle 4</a:t>
            </a:r>
            <a:endParaRPr lang="en-ZA" sz="20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E7F249-8C83-428D-9F82-18AAD174BC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578" y="4932172"/>
            <a:ext cx="720000" cy="72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6DDE8C-777F-4AEE-A236-7FA480D271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277" y="4932172"/>
            <a:ext cx="720000" cy="72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FD5F1F-52B4-41F1-945C-3378EF87A2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455" y="4932172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04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76C52-7D69-404D-9853-DF23074E3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9E9B8-2EB6-4400-B660-20D124534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/>
              <a:t>Interactivity</a:t>
            </a:r>
            <a:endParaRPr lang="en-US" sz="3600" dirty="0"/>
          </a:p>
          <a:p>
            <a:pPr marL="0" indent="0">
              <a:buNone/>
            </a:pPr>
            <a:r>
              <a:rPr lang="en-US" sz="3600" dirty="0"/>
              <a:t>Students are able to actively engage with the tool, not just receive information. It should prompt manipulation, experimentation, and play.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55E1CA-BA30-4C30-B051-F1DC0BCB0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Living Lab for Innovative Teaching at the University of Pretoria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70844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CC29A0-4557-4C53-AC9B-7A9DB30060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3"/>
          <a:stretch/>
        </p:blipFill>
        <p:spPr>
          <a:xfrm>
            <a:off x="4749489" y="1548845"/>
            <a:ext cx="7579565" cy="41195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F82746-9EB0-4006-8BA3-BB2EA0F11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	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46111-35F8-4C80-B130-488EB3B36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24375"/>
          </a:xfrm>
        </p:spPr>
        <p:txBody>
          <a:bodyPr>
            <a:normAutofit/>
          </a:bodyPr>
          <a:lstStyle/>
          <a:p>
            <a:r>
              <a:rPr lang="en-US" dirty="0"/>
              <a:t>Short introduction</a:t>
            </a:r>
          </a:p>
          <a:p>
            <a:r>
              <a:rPr lang="en-US" dirty="0"/>
              <a:t>The Disclaimer  </a:t>
            </a:r>
          </a:p>
          <a:p>
            <a:r>
              <a:rPr lang="en-US" dirty="0" err="1"/>
              <a:t>TeamUP</a:t>
            </a:r>
            <a:endParaRPr lang="en-US" dirty="0"/>
          </a:p>
          <a:p>
            <a:r>
              <a:rPr lang="en-US" dirty="0"/>
              <a:t>Level 1: What are mindtools </a:t>
            </a:r>
          </a:p>
          <a:p>
            <a:r>
              <a:rPr lang="en-US" dirty="0"/>
              <a:t>Level 2: Expert Group Activity</a:t>
            </a:r>
          </a:p>
          <a:p>
            <a:r>
              <a:rPr lang="en-US" dirty="0"/>
              <a:t>Level 3: Teaching Group Activity</a:t>
            </a:r>
          </a:p>
          <a:p>
            <a:r>
              <a:rPr lang="en-US" dirty="0"/>
              <a:t>Level 4: Dream Activity</a:t>
            </a:r>
          </a:p>
        </p:txBody>
      </p:sp>
    </p:spTree>
    <p:extLst>
      <p:ext uri="{BB962C8B-B14F-4D97-AF65-F5344CB8AC3E}">
        <p14:creationId xmlns:p14="http://schemas.microsoft.com/office/powerpoint/2010/main" val="2681097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76C52-7D69-404D-9853-DF23074E3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9E9B8-2EB6-4400-B660-20D124534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/>
              <a:t>Representation</a:t>
            </a:r>
            <a:r>
              <a:rPr lang="en-US" sz="3600" dirty="0"/>
              <a:t> </a:t>
            </a:r>
          </a:p>
          <a:p>
            <a:pPr marL="0" indent="0">
              <a:buNone/>
            </a:pPr>
            <a:r>
              <a:rPr lang="en-US" sz="3600" dirty="0"/>
              <a:t>The tool must allow for the externalization of thinking—in visual, textual, symbolic, or otherwise interpretable form. It helps students represent what they know or are constructing.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55E1CA-BA30-4C30-B051-F1DC0BCB0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Living Lab for Innovative Teaching at the University of Pretoria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47473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76C52-7D69-404D-9853-DF23074E3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9E9B8-2EB6-4400-B660-20D124534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/>
              <a:t>Distributed Cognition</a:t>
            </a:r>
            <a:r>
              <a:rPr lang="en-US" sz="4400" dirty="0"/>
              <a:t> </a:t>
            </a:r>
          </a:p>
          <a:p>
            <a:pPr marL="0" indent="0">
              <a:buNone/>
            </a:pPr>
            <a:r>
              <a:rPr lang="en-US" sz="3600" dirty="0"/>
              <a:t>The tool extends the student’s cognitive capacity by offloading or scaffolding thinking, often making cognition shared between the students and the tool, or among learners via the tool.</a:t>
            </a:r>
          </a:p>
          <a:p>
            <a:endParaRPr lang="en-ZA" sz="3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55E1CA-BA30-4C30-B051-F1DC0BCB0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Living Lab for Innovative Teaching at the University of Pretoria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80557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E08D1E3-004B-4C82-AAF5-5C808C085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207363"/>
            <a:ext cx="5257800" cy="2852737"/>
          </a:xfrm>
        </p:spPr>
        <p:txBody>
          <a:bodyPr>
            <a:normAutofit/>
          </a:bodyPr>
          <a:lstStyle/>
          <a:p>
            <a:pPr algn="ctr"/>
            <a:r>
              <a:rPr lang="en-US" sz="11500" dirty="0">
                <a:solidFill>
                  <a:srgbClr val="C8102E"/>
                </a:solidFill>
              </a:rPr>
              <a:t>LEVEL 2</a:t>
            </a:r>
            <a:r>
              <a:rPr lang="en-US" sz="11500" i="1" dirty="0">
                <a:solidFill>
                  <a:srgbClr val="C8102E"/>
                </a:solidFill>
              </a:rPr>
              <a:t>!</a:t>
            </a:r>
            <a:r>
              <a:rPr lang="en-US" sz="11500" dirty="0">
                <a:solidFill>
                  <a:srgbClr val="C8102E"/>
                </a:solidFill>
              </a:rPr>
              <a:t> </a:t>
            </a:r>
            <a:endParaRPr lang="en-ZA" sz="11500" dirty="0">
              <a:solidFill>
                <a:srgbClr val="C8102E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809D-1D71-453D-A2FC-AEA8A104A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Living Lab for Innovative Teaching at the University of Pretoria</a:t>
            </a:r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00626-F08B-4C1E-9B63-6EA2D35B9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449000"/>
            <a:ext cx="3208332" cy="3960000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F665095-016B-42FA-B71F-97133CE91118}"/>
              </a:ext>
            </a:extLst>
          </p:cNvPr>
          <p:cNvSpPr/>
          <p:nvPr/>
        </p:nvSpPr>
        <p:spPr>
          <a:xfrm>
            <a:off x="6657975" y="3771900"/>
            <a:ext cx="4533900" cy="180975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E5C703-ED1C-48F4-B952-C7A66D64EAD1}"/>
              </a:ext>
            </a:extLst>
          </p:cNvPr>
          <p:cNvSpPr/>
          <p:nvPr/>
        </p:nvSpPr>
        <p:spPr>
          <a:xfrm>
            <a:off x="6381750" y="3901712"/>
            <a:ext cx="4533900" cy="180975"/>
          </a:xfrm>
          <a:prstGeom prst="rect">
            <a:avLst/>
          </a:prstGeom>
          <a:solidFill>
            <a:srgbClr val="A07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72417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50636F-4248-42BC-9C97-A9B9F9BC1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41286-DCDD-4F72-9538-EF3D71488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Living Lab for Innovative Teaching at the University of Pretoria</a:t>
            </a:r>
            <a:endParaRPr lang="en-ZA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5E42BEF-69D2-4856-BD78-F574D03309B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1799792" cy="179979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DE1B84-A27A-4B12-A182-BF11A15B5224}"/>
              </a:ext>
            </a:extLst>
          </p:cNvPr>
          <p:cNvSpPr txBox="1"/>
          <p:nvPr/>
        </p:nvSpPr>
        <p:spPr>
          <a:xfrm>
            <a:off x="3058160" y="1690688"/>
            <a:ext cx="8291665" cy="4068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Produce a case insight document and a transcript of your thinking with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ChatGPT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demonstrate understanding. Engage deeply with one real-world case of AI in distance education. Use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ChatGPT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curated resources to uncover the practical applications, educational purpose, and alignment good practice.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en-ZA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ZA" sz="36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Your group must produce two artifacts:</a:t>
            </a: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chat transcript (text-based, not screenshot)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Case Insight Document</a:t>
            </a:r>
          </a:p>
        </p:txBody>
      </p:sp>
    </p:spTree>
    <p:extLst>
      <p:ext uri="{BB962C8B-B14F-4D97-AF65-F5344CB8AC3E}">
        <p14:creationId xmlns:p14="http://schemas.microsoft.com/office/powerpoint/2010/main" val="6641182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1134F-E461-4B3A-AA34-8A8F81E9E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Case Articles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EA43B8-1353-4B85-8485-35056150B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Living Lab for Innovative Teaching at the University of Pretoria</a:t>
            </a:r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690D2A-3CA3-4390-9695-EE5221233DC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707" y="2397760"/>
            <a:ext cx="2519680" cy="2519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B80B86-5616-4D37-BC1E-838D0467907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614" y="2397760"/>
            <a:ext cx="2519680" cy="2519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64D441-6CDA-410E-9C4E-EE189A81424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97760"/>
            <a:ext cx="2519680" cy="2519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477455-D1EB-46B9-B380-8F3C52548B0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520" y="2397760"/>
            <a:ext cx="2519680" cy="25196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2511FE-D4C4-41E4-AD7C-6BF50C82C4D9}"/>
              </a:ext>
            </a:extLst>
          </p:cNvPr>
          <p:cNvSpPr txBox="1"/>
          <p:nvPr/>
        </p:nvSpPr>
        <p:spPr>
          <a:xfrm>
            <a:off x="1296778" y="1474430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3087"/>
                </a:solidFill>
              </a:rPr>
              <a:t>1</a:t>
            </a:r>
            <a:endParaRPr lang="en-ZA" sz="5400" b="1" dirty="0">
              <a:solidFill>
                <a:srgbClr val="003087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D66098-1EB8-43F3-B593-68A5A6C04C86}"/>
              </a:ext>
            </a:extLst>
          </p:cNvPr>
          <p:cNvSpPr txBox="1"/>
          <p:nvPr/>
        </p:nvSpPr>
        <p:spPr>
          <a:xfrm>
            <a:off x="4317685" y="1474430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3087"/>
                </a:solidFill>
              </a:rPr>
              <a:t>2</a:t>
            </a:r>
            <a:endParaRPr lang="en-ZA" sz="5400" b="1" dirty="0">
              <a:solidFill>
                <a:srgbClr val="003087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26F985-52DE-48CE-92DD-B9D68CB39D1C}"/>
              </a:ext>
            </a:extLst>
          </p:cNvPr>
          <p:cNvSpPr txBox="1"/>
          <p:nvPr/>
        </p:nvSpPr>
        <p:spPr>
          <a:xfrm>
            <a:off x="7338592" y="1474430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3087"/>
                </a:solidFill>
              </a:rPr>
              <a:t>3</a:t>
            </a:r>
            <a:endParaRPr lang="en-ZA" sz="5400" b="1" dirty="0">
              <a:solidFill>
                <a:srgbClr val="003087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C4B98-9E7F-4F8E-867F-1C11B27B6644}"/>
              </a:ext>
            </a:extLst>
          </p:cNvPr>
          <p:cNvSpPr txBox="1"/>
          <p:nvPr/>
        </p:nvSpPr>
        <p:spPr>
          <a:xfrm>
            <a:off x="10359499" y="1474430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3087"/>
                </a:solidFill>
              </a:rPr>
              <a:t>4</a:t>
            </a:r>
            <a:endParaRPr lang="en-ZA" sz="5400" b="1" dirty="0">
              <a:solidFill>
                <a:srgbClr val="003087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2AB9D0-04B2-46E3-ACB7-0828C9B81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404" y="4917440"/>
            <a:ext cx="720000" cy="72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99BE94-EFB8-4C8F-8E1A-6C1C94BE6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645" y="4917440"/>
            <a:ext cx="720000" cy="72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57EC3E-5434-412D-8AE7-16C0884A5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126" y="4917440"/>
            <a:ext cx="720000" cy="72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7862B8-1748-4211-996C-4EB0B53A4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886" y="4917440"/>
            <a:ext cx="720000" cy="720000"/>
          </a:xfrm>
          <a:prstGeom prst="rect">
            <a:avLst/>
          </a:prstGeom>
        </p:spPr>
      </p:pic>
      <p:pic>
        <p:nvPicPr>
          <p:cNvPr id="2050" name="Picture 2" descr="Preview of your QR Code">
            <a:hlinkClick r:id="rId4"/>
            <a:extLst>
              <a:ext uri="{FF2B5EF4-FFF2-40B4-BE49-F238E27FC236}">
                <a16:creationId xmlns:a16="http://schemas.microsoft.com/office/drawing/2014/main" id="{E92D6410-67EA-4B85-B2CA-6A072C4D1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40" y="2703600"/>
            <a:ext cx="1908000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review of your QR Code">
            <a:hlinkClick r:id="rId6"/>
            <a:extLst>
              <a:ext uri="{FF2B5EF4-FFF2-40B4-BE49-F238E27FC236}">
                <a16:creationId xmlns:a16="http://schemas.microsoft.com/office/drawing/2014/main" id="{88404B34-3EF5-4CBC-8834-A812039C2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547" y="2703600"/>
            <a:ext cx="1908000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eview of your QR Code">
            <a:hlinkClick r:id="rId8"/>
            <a:extLst>
              <a:ext uri="{FF2B5EF4-FFF2-40B4-BE49-F238E27FC236}">
                <a16:creationId xmlns:a16="http://schemas.microsoft.com/office/drawing/2014/main" id="{F15EBC4D-99AD-44B3-83FB-0A6DA05A7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454" y="2703600"/>
            <a:ext cx="1908000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review of your QR Code">
            <a:hlinkClick r:id="rId10"/>
            <a:extLst>
              <a:ext uri="{FF2B5EF4-FFF2-40B4-BE49-F238E27FC236}">
                <a16:creationId xmlns:a16="http://schemas.microsoft.com/office/drawing/2014/main" id="{75E9FF2E-A7F6-401B-A12D-99630E406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360" y="2703600"/>
            <a:ext cx="1908000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8907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1134F-E461-4B3A-AA34-8A8F81E9E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Case Summaries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EA43B8-1353-4B85-8485-35056150B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Living Lab for Innovative Teaching at the University of Pretoria</a:t>
            </a:r>
            <a:endParaRPr lang="en-Z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477455-D1EB-46B9-B380-8F3C52548B0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520" y="2397760"/>
            <a:ext cx="2519680" cy="25196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2511FE-D4C4-41E4-AD7C-6BF50C82C4D9}"/>
              </a:ext>
            </a:extLst>
          </p:cNvPr>
          <p:cNvSpPr txBox="1"/>
          <p:nvPr/>
        </p:nvSpPr>
        <p:spPr>
          <a:xfrm>
            <a:off x="838200" y="1690688"/>
            <a:ext cx="2118850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Booklet </a:t>
            </a:r>
            <a:endParaRPr lang="en-ZA" sz="4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D66098-1EB8-43F3-B593-68A5A6C04C86}"/>
              </a:ext>
            </a:extLst>
          </p:cNvPr>
          <p:cNvSpPr txBox="1"/>
          <p:nvPr/>
        </p:nvSpPr>
        <p:spPr>
          <a:xfrm>
            <a:off x="9665302" y="1690688"/>
            <a:ext cx="1924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Website</a:t>
            </a:r>
            <a:endParaRPr lang="en-ZA" sz="40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Preview of your QR Code">
            <a:hlinkClick r:id="rId3"/>
            <a:extLst>
              <a:ext uri="{FF2B5EF4-FFF2-40B4-BE49-F238E27FC236}">
                <a16:creationId xmlns:a16="http://schemas.microsoft.com/office/drawing/2014/main" id="{2E56A749-85F0-42A1-B635-6E4DF864F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418" y="2703600"/>
            <a:ext cx="1908000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FE9DE6-798C-4850-A243-F778145571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000" y="4863280"/>
            <a:ext cx="720000" cy="72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D2B765-241F-43BC-8F40-5F5AC1BE7A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45" y="4440185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4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0370C-2011-4F8D-8FAA-C00EC4E53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SPET Model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E1701-28C3-494B-9C8E-BD57CF4B4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16000" cy="4351338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Z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Xu, X., Sun, Y., Weng, J., &amp; Zhang, Y. (2023, November). Theoretical framework of personal learning environments: SPET model. In </a:t>
            </a:r>
            <a:r>
              <a:rPr lang="en-ZA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 Conference on Technology in Education</a:t>
            </a:r>
            <a:r>
              <a:rPr lang="en-Z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(pp. 139-156). Singapore: Springer Nature Singapore.</a:t>
            </a:r>
            <a:endParaRPr lang="en-ZA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D09695-30F2-46D7-91B8-061FE33CD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Living Lab for Innovative Teaching at the University of Pretoria</a:t>
            </a:r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7425E1-827E-4EC6-AD3B-AA9BBAF6F8A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520" y="2397760"/>
            <a:ext cx="2519680" cy="25196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3BAC9D-C4FF-4BE2-A699-0EEBE8491C4D}"/>
              </a:ext>
            </a:extLst>
          </p:cNvPr>
          <p:cNvSpPr txBox="1"/>
          <p:nvPr/>
        </p:nvSpPr>
        <p:spPr>
          <a:xfrm>
            <a:off x="9665302" y="1690688"/>
            <a:ext cx="1924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Website</a:t>
            </a:r>
            <a:endParaRPr lang="en-ZA" sz="40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 descr="Preview of your QR Code">
            <a:hlinkClick r:id="rId3"/>
            <a:extLst>
              <a:ext uri="{FF2B5EF4-FFF2-40B4-BE49-F238E27FC236}">
                <a16:creationId xmlns:a16="http://schemas.microsoft.com/office/drawing/2014/main" id="{1714CB3E-E779-4CE4-B38E-2DFB32AEB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418" y="2703600"/>
            <a:ext cx="1908000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86AE9D-7332-4D6A-BF7D-40B894CDD1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000" y="486328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905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DEF15-BF1E-425F-A7E6-81E6FC5BA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Computers as Mindtools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B169C-56E0-494C-913E-7839CF70C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19975" cy="4351338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en-ZA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Z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Jonassen, D. H. (1994). Technology as cognitive tools: Learners as designers. </a:t>
            </a:r>
            <a:r>
              <a:rPr lang="en-ZA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ITForum</a:t>
            </a:r>
            <a:r>
              <a:rPr lang="en-ZA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Paper</a:t>
            </a:r>
            <a:r>
              <a:rPr lang="en-Z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en-ZA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Z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(1), 67-80.</a:t>
            </a: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endParaRPr lang="en-ZA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en-ZA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ZA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Pakdaman-Savoji</a:t>
            </a:r>
            <a:r>
              <a:rPr lang="en-Z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A., Nesbit, J., &amp; </a:t>
            </a:r>
            <a:r>
              <a:rPr lang="en-ZA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Gajdamaschko</a:t>
            </a:r>
            <a:r>
              <a:rPr lang="en-Z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N. (2019). The conceptualisation of cognitive tools in learning and technology: </a:t>
            </a:r>
            <a:br>
              <a:rPr lang="en-Z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Z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review. </a:t>
            </a:r>
            <a:r>
              <a:rPr lang="en-ZA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Australasian Journal of Educational Technology</a:t>
            </a:r>
            <a:r>
              <a:rPr lang="en-Z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en-ZA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35</a:t>
            </a:r>
            <a:r>
              <a:rPr lang="en-Z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(2).</a:t>
            </a:r>
            <a:br>
              <a:rPr lang="en-Z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ZA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B22852-B6A6-4E3E-9E65-B20D493F2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Living Lab for Innovative Teaching at the University of Pretoria</a:t>
            </a:r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C35C6A-98F0-4AE4-8765-F66CC6B378B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520" y="2397760"/>
            <a:ext cx="2519680" cy="25196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EEF591-7A4B-42BF-8F54-1B623ECC595B}"/>
              </a:ext>
            </a:extLst>
          </p:cNvPr>
          <p:cNvSpPr txBox="1"/>
          <p:nvPr/>
        </p:nvSpPr>
        <p:spPr>
          <a:xfrm>
            <a:off x="9665302" y="1690688"/>
            <a:ext cx="1924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Website</a:t>
            </a:r>
            <a:endParaRPr lang="en-ZA" sz="40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 descr="Preview of your QR Code">
            <a:hlinkClick r:id="rId3"/>
            <a:extLst>
              <a:ext uri="{FF2B5EF4-FFF2-40B4-BE49-F238E27FC236}">
                <a16:creationId xmlns:a16="http://schemas.microsoft.com/office/drawing/2014/main" id="{5147835E-8A3E-468C-AE28-C2CC1EB35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418" y="2703600"/>
            <a:ext cx="1908000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44400A-AEE2-45E8-B9E0-1C46D1D133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000" y="486328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49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ECFA940D-51DF-4C54-98B7-75A8B778B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Debating Buddy</a:t>
            </a:r>
          </a:p>
          <a:p>
            <a:r>
              <a:rPr lang="en-US" dirty="0"/>
              <a:t>Faux Expert</a:t>
            </a:r>
            <a:endParaRPr lang="en-ZA" dirty="0"/>
          </a:p>
          <a:p>
            <a:r>
              <a:rPr lang="en-ZA" dirty="0"/>
              <a:t>Memory Partner</a:t>
            </a:r>
          </a:p>
          <a:p>
            <a:r>
              <a:rPr lang="en-ZA" dirty="0"/>
              <a:t>Clarifier 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CCF60D-5630-463B-86BB-422AFE1B1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AI Partner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05E62-4E18-4C5E-BEA9-D72534CD1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Living Lab for Innovative Teaching at the University of Pretoria</a:t>
            </a:r>
            <a:endParaRPr lang="en-ZA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FE0E611-0048-4DD0-8BB9-9881CDDD13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702" y="1426527"/>
            <a:ext cx="4004945" cy="40049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10912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77086-F75B-40D1-98DA-F8644194E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Guiding Questions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BF37E6-718F-49A6-B6B6-7D7E62E77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Living Lab for Innovative Teaching at the University of Pretoria</a:t>
            </a:r>
            <a:endParaRPr lang="en-Z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DB4104-1B5B-4BDC-86AE-79028BBF38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5" b="17098"/>
          <a:stretch/>
        </p:blipFill>
        <p:spPr bwMode="auto">
          <a:xfrm>
            <a:off x="3701014" y="2082420"/>
            <a:ext cx="4789972" cy="360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30327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5CD8A00-5518-4F60-8B9D-C4397E6A8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The LLITUP Team</a:t>
            </a:r>
            <a:endParaRPr lang="en-ZA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0AB2EAF-4368-46E3-B1E5-8D4036D976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466" y="1923053"/>
            <a:ext cx="3293888" cy="4940832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64A509-D16A-4029-8C1D-405913724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1560"/>
            <a:ext cx="2286000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8D234A-A713-4266-9482-D278CD73C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231" y="4295270"/>
            <a:ext cx="2160000" cy="324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CEA631-76F8-4B25-8B04-2D126BC9D8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000" y="3081020"/>
            <a:ext cx="2520000" cy="378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C01C55-0981-4A7E-9A37-267554B493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60" y="0"/>
            <a:ext cx="2520000" cy="378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125869B-37E2-41EE-A598-EEACF7C683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231" y="0"/>
            <a:ext cx="2160000" cy="3240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406AADB-7B58-4A20-97AF-4A328C91E7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2318">
            <a:off x="2477045" y="1254627"/>
            <a:ext cx="2160000" cy="324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8378717-8085-4C90-90BB-3AFF6A14AF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771" y="4145054"/>
            <a:ext cx="2160000" cy="324126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0D014D2-8A18-4EE5-A177-E7E92F5139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2791">
            <a:off x="8164957" y="1029297"/>
            <a:ext cx="18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7106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B26E3-B96C-4FEE-B50B-60419EA1C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Your Two Artifacts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C57A1C-8635-4459-9321-BDB101794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Living Lab for Innovative Teaching at the University of Pretoria</a:t>
            </a:r>
            <a:endParaRPr lang="en-ZA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2AEF992-CCA6-4740-AB36-7AECB91F3B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907" y="3061352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7EF9E4D4-FAF5-49B3-8EA6-5A71DB2B0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094" y="3061352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4810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223D2D-CDDE-42DA-B174-54C2685D8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Living Lab for Innovative Teaching at the University of Pretoria</a:t>
            </a:r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8F613B-D626-4BD5-A6BE-FA877D489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D75A8B-0663-411E-9DBC-9ADCB4D25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000" y="0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480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E08D1E3-004B-4C82-AAF5-5C808C085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207363"/>
            <a:ext cx="5257800" cy="2852737"/>
          </a:xfrm>
        </p:spPr>
        <p:txBody>
          <a:bodyPr>
            <a:normAutofit/>
          </a:bodyPr>
          <a:lstStyle/>
          <a:p>
            <a:pPr algn="ctr"/>
            <a:r>
              <a:rPr lang="en-US" sz="11500" dirty="0">
                <a:solidFill>
                  <a:srgbClr val="C8102E"/>
                </a:solidFill>
              </a:rPr>
              <a:t>LEVEL 3</a:t>
            </a:r>
            <a:r>
              <a:rPr lang="en-US" sz="11500" i="1" dirty="0">
                <a:solidFill>
                  <a:srgbClr val="C8102E"/>
                </a:solidFill>
              </a:rPr>
              <a:t>!</a:t>
            </a:r>
            <a:r>
              <a:rPr lang="en-US" sz="11500" dirty="0">
                <a:solidFill>
                  <a:srgbClr val="C8102E"/>
                </a:solidFill>
              </a:rPr>
              <a:t> </a:t>
            </a:r>
            <a:endParaRPr lang="en-ZA" sz="11500" dirty="0">
              <a:solidFill>
                <a:srgbClr val="C8102E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809D-1D71-453D-A2FC-AEA8A104A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Living Lab for Innovative Teaching at the University of Pretoria</a:t>
            </a:r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6EEB43-ED4F-497D-8381-02D2CDC3D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9000"/>
            <a:ext cx="3245589" cy="3960000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818C4D4-E8FF-45D7-9E4B-84A2CD585F5F}"/>
              </a:ext>
            </a:extLst>
          </p:cNvPr>
          <p:cNvSpPr/>
          <p:nvPr/>
        </p:nvSpPr>
        <p:spPr>
          <a:xfrm>
            <a:off x="6657975" y="3771900"/>
            <a:ext cx="4533900" cy="180975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FFAF2D-DEC0-4B5F-B439-FE93E37B9227}"/>
              </a:ext>
            </a:extLst>
          </p:cNvPr>
          <p:cNvSpPr/>
          <p:nvPr/>
        </p:nvSpPr>
        <p:spPr>
          <a:xfrm>
            <a:off x="6381750" y="3901712"/>
            <a:ext cx="4533900" cy="180975"/>
          </a:xfrm>
          <a:prstGeom prst="rect">
            <a:avLst/>
          </a:prstGeom>
          <a:solidFill>
            <a:srgbClr val="A07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426598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50636F-4248-42BC-9C97-A9B9F9BC1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41286-DCDD-4F72-9538-EF3D71488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Living Lab for Innovative Teaching at the University of Pretoria</a:t>
            </a:r>
            <a:endParaRPr lang="en-ZA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5E42BEF-69D2-4856-BD78-F574D03309B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1799792" cy="179979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DE1B84-A27A-4B12-A182-BF11A15B5224}"/>
              </a:ext>
            </a:extLst>
          </p:cNvPr>
          <p:cNvSpPr txBox="1"/>
          <p:nvPr/>
        </p:nvSpPr>
        <p:spPr>
          <a:xfrm>
            <a:off x="3058160" y="1690688"/>
            <a:ext cx="8291665" cy="365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 across cases to collaboratively come up with practical ideas for how AI could be used in distance teacher training. Use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ChatGPT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a thinking partner to guide your group’s reflection and surface design principles that are innovative, grounded, and appropriate to your own teaching context.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en-ZA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ZA" sz="36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Your group must produce two artifacts:</a:t>
            </a: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chat transcript (text-based, not screenshot)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ZA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list of practical ideas for good use of AI in distance education</a:t>
            </a:r>
            <a:endParaRPr lang="en-ZA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2211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CF6F1-EAE8-4266-858C-5D5CF911D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the guidance provided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66568D-CBE5-4189-A597-E8B891AD4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Living Lab for Innovative Teaching at the University of Pretoria</a:t>
            </a:r>
            <a:endParaRPr lang="en-Z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3F2A16-69F7-4DD1-8BB0-17F61FD759D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90" y="2639809"/>
            <a:ext cx="2697610" cy="179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9CE644-EB44-4D4B-82DF-80D5D63B4AD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5" b="17098"/>
          <a:stretch/>
        </p:blipFill>
        <p:spPr bwMode="auto">
          <a:xfrm>
            <a:off x="4199678" y="2639910"/>
            <a:ext cx="2394585" cy="17995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FA192F-5A3D-4412-9348-9C9FE32F9C6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441" y="2639910"/>
            <a:ext cx="1799590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03814F-D291-4F3F-8A28-B709C6A9E38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210" y="2639910"/>
            <a:ext cx="1799590" cy="1799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6433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B26E3-B96C-4FEE-B50B-60419EA1C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Your Two Artifacts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C57A1C-8635-4459-9321-BDB101794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Living Lab for Innovative Teaching at the University of Pretoria</a:t>
            </a:r>
            <a:endParaRPr lang="en-ZA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2AEF992-CCA6-4740-AB36-7AECB91F3B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907" y="3061352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7EF9E4D4-FAF5-49B3-8EA6-5A71DB2B0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094" y="3061352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9532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12979-5D9A-4522-8710-70980D8A4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 Demo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6EB37A-6F25-4E57-BE96-6D567F88A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Living Lab for Innovative Teaching at the University of Pretoria</a:t>
            </a:r>
            <a:endParaRPr lang="en-Z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D9B2F2-8D76-41D1-915D-FE831B2A80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000" y="2075567"/>
            <a:ext cx="3600000" cy="36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85919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222E3-2291-42AF-842D-468170D35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“Marker” GPTs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76AF1-4569-4917-BA0B-432417DD4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Purpose-driven inputs</a:t>
            </a:r>
          </a:p>
          <a:p>
            <a:r>
              <a:rPr lang="en-US" dirty="0"/>
              <a:t>Clear rubrics and structured outputs</a:t>
            </a:r>
          </a:p>
          <a:p>
            <a:r>
              <a:rPr lang="en-US" dirty="0"/>
              <a:t> Human-</a:t>
            </a:r>
            <a:r>
              <a:rPr lang="en-US" dirty="0" err="1"/>
              <a:t>centred</a:t>
            </a:r>
            <a:r>
              <a:rPr lang="en-US" dirty="0"/>
              <a:t> tone and feedback logic</a:t>
            </a:r>
          </a:p>
          <a:p>
            <a:r>
              <a:rPr lang="en-US" dirty="0"/>
              <a:t> Thoughtfully selected test examples (and one deliberately untested)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C34B12-E9BF-4C1C-AF5F-144837A8C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Living Lab for Innovative Teaching at the University of Pretoria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947835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E08D1E3-004B-4C82-AAF5-5C808C085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207363"/>
            <a:ext cx="5257800" cy="2852737"/>
          </a:xfrm>
        </p:spPr>
        <p:txBody>
          <a:bodyPr>
            <a:normAutofit/>
          </a:bodyPr>
          <a:lstStyle/>
          <a:p>
            <a:pPr algn="ctr"/>
            <a:r>
              <a:rPr lang="en-US" sz="11500" dirty="0">
                <a:solidFill>
                  <a:srgbClr val="C8102E"/>
                </a:solidFill>
              </a:rPr>
              <a:t>LEVEL 4</a:t>
            </a:r>
            <a:r>
              <a:rPr lang="en-US" sz="11500" i="1" dirty="0">
                <a:solidFill>
                  <a:srgbClr val="C8102E"/>
                </a:solidFill>
              </a:rPr>
              <a:t>!</a:t>
            </a:r>
            <a:r>
              <a:rPr lang="en-US" sz="11500" dirty="0">
                <a:solidFill>
                  <a:srgbClr val="C8102E"/>
                </a:solidFill>
              </a:rPr>
              <a:t> </a:t>
            </a:r>
            <a:endParaRPr lang="en-ZA" sz="11500" dirty="0">
              <a:solidFill>
                <a:srgbClr val="C8102E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809D-1D71-453D-A2FC-AEA8A104A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Living Lab for Innovative Teaching at the University of Pretoria</a:t>
            </a:r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62F576-A117-44E3-88FC-7D898D948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9000"/>
            <a:ext cx="3375990" cy="3960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84A5BA-AC33-42FA-BB65-912764768F80}"/>
              </a:ext>
            </a:extLst>
          </p:cNvPr>
          <p:cNvSpPr/>
          <p:nvPr/>
        </p:nvSpPr>
        <p:spPr>
          <a:xfrm>
            <a:off x="6657975" y="3771900"/>
            <a:ext cx="4533900" cy="180975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AA9613-5048-4D65-B38E-DFA644797CF2}"/>
              </a:ext>
            </a:extLst>
          </p:cNvPr>
          <p:cNvSpPr/>
          <p:nvPr/>
        </p:nvSpPr>
        <p:spPr>
          <a:xfrm>
            <a:off x="6381750" y="3901712"/>
            <a:ext cx="4533900" cy="180975"/>
          </a:xfrm>
          <a:prstGeom prst="rect">
            <a:avLst/>
          </a:prstGeom>
          <a:solidFill>
            <a:srgbClr val="A07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782245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50636F-4248-42BC-9C97-A9B9F9BC1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41286-DCDD-4F72-9538-EF3D71488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Living Lab for Innovative Teaching at the University of Pretoria</a:t>
            </a:r>
            <a:endParaRPr lang="en-ZA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5E42BEF-69D2-4856-BD78-F574D03309B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1799792" cy="179979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DE1B84-A27A-4B12-A182-BF11A15B5224}"/>
              </a:ext>
            </a:extLst>
          </p:cNvPr>
          <p:cNvSpPr txBox="1"/>
          <p:nvPr/>
        </p:nvSpPr>
        <p:spPr>
          <a:xfrm>
            <a:off x="3058160" y="1690688"/>
            <a:ext cx="8291665" cy="365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Envision how AI - especially GenAI tools like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ChatGPT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can be creatively, meaningfully, and ethically integrated into your own (distance) education context. This is your chance to dream big, grounded in the insights you’ve gained so far.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en-ZA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ZA" sz="36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You must produce two artifacts:</a:t>
            </a: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chat transcript (text-based, not screenshot)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ZA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A3 “Dream Sheet”</a:t>
            </a:r>
            <a:endParaRPr lang="en-ZA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851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5CD8A00-5518-4F60-8B9D-C4397E6A8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The LLITUP Team</a:t>
            </a:r>
            <a:endParaRPr lang="en-ZA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0AB2EAF-4368-46E3-B1E5-8D4036D976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466" y="1923053"/>
            <a:ext cx="3293888" cy="4940832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64A509-D16A-4029-8C1D-405913724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1560"/>
            <a:ext cx="2286000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8D234A-A713-4266-9482-D278CD73C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231" y="4295270"/>
            <a:ext cx="2160000" cy="324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CEA631-76F8-4B25-8B04-2D126BC9D8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000" y="3081020"/>
            <a:ext cx="2520000" cy="378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C01C55-0981-4A7E-9A37-267554B493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60" y="0"/>
            <a:ext cx="2520000" cy="378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125869B-37E2-41EE-A598-EEACF7C683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231" y="0"/>
            <a:ext cx="2160000" cy="3240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406AADB-7B58-4A20-97AF-4A328C91E7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2318">
            <a:off x="2477045" y="1254627"/>
            <a:ext cx="2160000" cy="324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8378717-8085-4C90-90BB-3AFF6A14AF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771" y="4145054"/>
            <a:ext cx="2160000" cy="324126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0D014D2-8A18-4EE5-A177-E7E92F5139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2791">
            <a:off x="8164957" y="1029297"/>
            <a:ext cx="1800000" cy="270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A29230-93D7-4732-9250-CDAE11CA98A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22666"/>
          <a:stretch/>
        </p:blipFill>
        <p:spPr>
          <a:xfrm>
            <a:off x="838200" y="-1252687"/>
            <a:ext cx="10884831" cy="808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143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CF6F1-EAE8-4266-858C-5D5CF911D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the guidance provided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66568D-CBE5-4189-A597-E8B891AD4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Living Lab for Innovative Teaching at the University of Pretoria</a:t>
            </a:r>
            <a:endParaRPr lang="en-Z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3F2A16-69F7-4DD1-8BB0-17F61FD759D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90" y="2639809"/>
            <a:ext cx="2697610" cy="179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9CE644-EB44-4D4B-82DF-80D5D63B4AD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5" b="17098"/>
          <a:stretch/>
        </p:blipFill>
        <p:spPr bwMode="auto">
          <a:xfrm>
            <a:off x="4199678" y="2639910"/>
            <a:ext cx="2394585" cy="17995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FA192F-5A3D-4412-9348-9C9FE32F9C6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441" y="2639910"/>
            <a:ext cx="1799590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03814F-D291-4F3F-8A28-B709C6A9E38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210" y="2639910"/>
            <a:ext cx="1799590" cy="1799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29900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B26E3-B96C-4FEE-B50B-60419EA1C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Your Two Artifacts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C57A1C-8635-4459-9321-BDB101794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Living Lab for Innovative Teaching at the University of Pretoria</a:t>
            </a:r>
            <a:endParaRPr lang="en-ZA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2AEF992-CCA6-4740-AB36-7AECB91F3B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907" y="3061352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7EF9E4D4-FAF5-49B3-8EA6-5A71DB2B0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094" y="3061352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7551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E08D1E3-004B-4C82-AAF5-5C808C085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207363"/>
            <a:ext cx="5257800" cy="2564537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rgbClr val="C8102E"/>
                </a:solidFill>
              </a:rPr>
              <a:t>Levels Complete</a:t>
            </a:r>
            <a:endParaRPr lang="en-ZA" sz="5400" dirty="0">
              <a:solidFill>
                <a:srgbClr val="C8102E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809D-1D71-453D-A2FC-AEA8A104A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Living Lab for Innovative Teaching at the University of Pretoria</a:t>
            </a:r>
            <a:endParaRPr lang="en-Z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84A5BA-AC33-42FA-BB65-912764768F80}"/>
              </a:ext>
            </a:extLst>
          </p:cNvPr>
          <p:cNvSpPr/>
          <p:nvPr/>
        </p:nvSpPr>
        <p:spPr>
          <a:xfrm>
            <a:off x="6657975" y="3771900"/>
            <a:ext cx="4533900" cy="180975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AA9613-5048-4D65-B38E-DFA644797CF2}"/>
              </a:ext>
            </a:extLst>
          </p:cNvPr>
          <p:cNvSpPr/>
          <p:nvPr/>
        </p:nvSpPr>
        <p:spPr>
          <a:xfrm>
            <a:off x="6381750" y="3901712"/>
            <a:ext cx="4533900" cy="180975"/>
          </a:xfrm>
          <a:prstGeom prst="rect">
            <a:avLst/>
          </a:prstGeom>
          <a:solidFill>
            <a:srgbClr val="A07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1F2378-437A-42AF-9173-DD400672D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9000"/>
            <a:ext cx="3454328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795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6507B0B7-A3DA-415C-A353-E18D6D77B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we learn about? </a:t>
            </a:r>
            <a:endParaRPr lang="en-ZA" dirty="0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BD357F4C-37F6-4378-83DB-D1D529FF2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Computers as Mindtools </a:t>
            </a:r>
          </a:p>
          <a:p>
            <a:r>
              <a:rPr lang="en-US" dirty="0"/>
              <a:t>Appreciative Inquiry</a:t>
            </a:r>
          </a:p>
          <a:p>
            <a:r>
              <a:rPr lang="en-US" dirty="0"/>
              <a:t>Purposeful integration of AI</a:t>
            </a:r>
          </a:p>
          <a:p>
            <a:r>
              <a:rPr lang="en-US" dirty="0"/>
              <a:t>Society, Policy, Education and Technology (SPET)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7345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A05AE-5A70-43E3-85C7-67675B38B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Sharing GPTs – Just interesting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388E7-E0BC-412C-944D-1D7C92618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access to my conversations: People using my GPT cannot see my past chats with it.</a:t>
            </a:r>
          </a:p>
          <a:p>
            <a:r>
              <a:rPr lang="en-US" dirty="0"/>
              <a:t>Your GPT logic stays intact: They get the exact same rubric, tone, and instructions I configured.</a:t>
            </a:r>
          </a:p>
          <a:p>
            <a:r>
              <a:rPr lang="en-US" dirty="0"/>
              <a:t>They don’t need a Pro subscription, unless the GPT uses GPT-4 or pro-only features (which these rubric GPTs don’t).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BA49D2-E9DC-4D5E-B7F6-D294B0B72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Living Lab for Innovative Teaching at the University of Pretoria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65160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E08D1E3-004B-4C82-AAF5-5C808C085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207363"/>
            <a:ext cx="5257800" cy="2852737"/>
          </a:xfrm>
        </p:spPr>
        <p:txBody>
          <a:bodyPr>
            <a:normAutofit/>
          </a:bodyPr>
          <a:lstStyle/>
          <a:p>
            <a:pPr algn="ctr"/>
            <a:r>
              <a:rPr lang="en-US" sz="11500" dirty="0">
                <a:solidFill>
                  <a:srgbClr val="C8102E"/>
                </a:solidFill>
              </a:rPr>
              <a:t>Thanks</a:t>
            </a:r>
            <a:r>
              <a:rPr lang="en-US" sz="11500" i="1" dirty="0">
                <a:solidFill>
                  <a:srgbClr val="C8102E"/>
                </a:solidFill>
              </a:rPr>
              <a:t>!</a:t>
            </a:r>
            <a:endParaRPr lang="en-ZA" sz="11500" i="1" dirty="0">
              <a:solidFill>
                <a:srgbClr val="C8102E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809D-1D71-453D-A2FC-AEA8A104A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Living Lab for Innovative Teaching at the University of Pretoria</a:t>
            </a:r>
            <a:endParaRPr lang="en-Z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84A5BA-AC33-42FA-BB65-912764768F80}"/>
              </a:ext>
            </a:extLst>
          </p:cNvPr>
          <p:cNvSpPr/>
          <p:nvPr/>
        </p:nvSpPr>
        <p:spPr>
          <a:xfrm>
            <a:off x="6657975" y="3771900"/>
            <a:ext cx="4533900" cy="180975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AA9613-5048-4D65-B38E-DFA644797CF2}"/>
              </a:ext>
            </a:extLst>
          </p:cNvPr>
          <p:cNvSpPr/>
          <p:nvPr/>
        </p:nvSpPr>
        <p:spPr>
          <a:xfrm>
            <a:off x="6381750" y="3901712"/>
            <a:ext cx="4533900" cy="180975"/>
          </a:xfrm>
          <a:prstGeom prst="rect">
            <a:avLst/>
          </a:prstGeom>
          <a:solidFill>
            <a:srgbClr val="A07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1F2378-437A-42AF-9173-DD400672D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9000"/>
            <a:ext cx="3454328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086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E08D1E3-004B-4C82-AAF5-5C808C085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207363"/>
            <a:ext cx="5257800" cy="2694349"/>
          </a:xfrm>
        </p:spPr>
        <p:txBody>
          <a:bodyPr>
            <a:noAutofit/>
          </a:bodyPr>
          <a:lstStyle/>
          <a:p>
            <a:pPr algn="ctr"/>
            <a:r>
              <a:rPr lang="en-US" sz="8000" dirty="0">
                <a:solidFill>
                  <a:srgbClr val="C8102E"/>
                </a:solidFill>
              </a:rPr>
              <a:t>Questions ?</a:t>
            </a:r>
            <a:endParaRPr lang="en-ZA" sz="8000" i="1" dirty="0">
              <a:solidFill>
                <a:srgbClr val="C8102E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809D-1D71-453D-A2FC-AEA8A104A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Living Lab for Innovative Teaching at the University of Pretoria</a:t>
            </a:r>
            <a:endParaRPr lang="en-Z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84A5BA-AC33-42FA-BB65-912764768F80}"/>
              </a:ext>
            </a:extLst>
          </p:cNvPr>
          <p:cNvSpPr/>
          <p:nvPr/>
        </p:nvSpPr>
        <p:spPr>
          <a:xfrm>
            <a:off x="6657975" y="3771900"/>
            <a:ext cx="4533900" cy="180975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AA9613-5048-4D65-B38E-DFA644797CF2}"/>
              </a:ext>
            </a:extLst>
          </p:cNvPr>
          <p:cNvSpPr/>
          <p:nvPr/>
        </p:nvSpPr>
        <p:spPr>
          <a:xfrm>
            <a:off x="6381750" y="3901712"/>
            <a:ext cx="4533900" cy="180975"/>
          </a:xfrm>
          <a:prstGeom prst="rect">
            <a:avLst/>
          </a:prstGeom>
          <a:solidFill>
            <a:srgbClr val="A07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1F2378-437A-42AF-9173-DD400672D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9000"/>
            <a:ext cx="3454328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5486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E08D1E3-004B-4C82-AAF5-5C808C085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207363"/>
            <a:ext cx="5257800" cy="2852737"/>
          </a:xfrm>
        </p:spPr>
        <p:txBody>
          <a:bodyPr>
            <a:normAutofit/>
          </a:bodyPr>
          <a:lstStyle/>
          <a:p>
            <a:pPr algn="ctr"/>
            <a:r>
              <a:rPr lang="en-US" sz="11500" dirty="0">
                <a:solidFill>
                  <a:srgbClr val="C8102E"/>
                </a:solidFill>
              </a:rPr>
              <a:t>The End</a:t>
            </a:r>
            <a:endParaRPr lang="en-ZA" sz="11500" dirty="0">
              <a:solidFill>
                <a:srgbClr val="C8102E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809D-1D71-453D-A2FC-AEA8A104A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Living Lab for Innovative Teaching at the University of Pretoria</a:t>
            </a:r>
            <a:endParaRPr lang="en-Z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84A5BA-AC33-42FA-BB65-912764768F80}"/>
              </a:ext>
            </a:extLst>
          </p:cNvPr>
          <p:cNvSpPr/>
          <p:nvPr/>
        </p:nvSpPr>
        <p:spPr>
          <a:xfrm>
            <a:off x="6657975" y="3771900"/>
            <a:ext cx="4533900" cy="180975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AA9613-5048-4D65-B38E-DFA644797CF2}"/>
              </a:ext>
            </a:extLst>
          </p:cNvPr>
          <p:cNvSpPr/>
          <p:nvPr/>
        </p:nvSpPr>
        <p:spPr>
          <a:xfrm>
            <a:off x="6381750" y="3901712"/>
            <a:ext cx="4533900" cy="180975"/>
          </a:xfrm>
          <a:prstGeom prst="rect">
            <a:avLst/>
          </a:prstGeom>
          <a:solidFill>
            <a:srgbClr val="A07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1F2378-437A-42AF-9173-DD400672D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9000"/>
            <a:ext cx="3454328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512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642C6-F41B-4755-AE79-07B9BEAEB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LLITUP – Appreciative Inquiry </a:t>
            </a:r>
            <a:endParaRPr lang="en-ZA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38FEB66-17B3-4FE3-A44A-7EE0DEE76D4B}"/>
              </a:ext>
            </a:extLst>
          </p:cNvPr>
          <p:cNvGrpSpPr/>
          <p:nvPr/>
        </p:nvGrpSpPr>
        <p:grpSpPr>
          <a:xfrm>
            <a:off x="2530929" y="1686833"/>
            <a:ext cx="6830196" cy="4806042"/>
            <a:chOff x="3092132" y="1545772"/>
            <a:chExt cx="6007735" cy="4510405"/>
          </a:xfrm>
        </p:grpSpPr>
        <p:grpSp>
          <p:nvGrpSpPr>
            <p:cNvPr id="6" name="Canvas 37">
              <a:extLst>
                <a:ext uri="{FF2B5EF4-FFF2-40B4-BE49-F238E27FC236}">
                  <a16:creationId xmlns:a16="http://schemas.microsoft.com/office/drawing/2014/main" id="{8AB1F6CD-0420-475C-A244-FAC2A7CC12D5}"/>
                </a:ext>
              </a:extLst>
            </p:cNvPr>
            <p:cNvGrpSpPr/>
            <p:nvPr/>
          </p:nvGrpSpPr>
          <p:grpSpPr>
            <a:xfrm>
              <a:off x="3092132" y="1545772"/>
              <a:ext cx="6007735" cy="4510405"/>
              <a:chOff x="0" y="0"/>
              <a:chExt cx="6007735" cy="451040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6485688-0488-4E51-8084-D6285C7EA566}"/>
                  </a:ext>
                </a:extLst>
              </p:cNvPr>
              <p:cNvSpPr/>
              <p:nvPr/>
            </p:nvSpPr>
            <p:spPr>
              <a:xfrm>
                <a:off x="0" y="0"/>
                <a:ext cx="6007735" cy="4510405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sp>
          <p:sp>
            <p:nvSpPr>
              <p:cNvPr id="10" name="Curved Left Arrow 41">
                <a:extLst>
                  <a:ext uri="{FF2B5EF4-FFF2-40B4-BE49-F238E27FC236}">
                    <a16:creationId xmlns:a16="http://schemas.microsoft.com/office/drawing/2014/main" id="{B49E93A8-A2FE-4934-8A7D-B495EC974780}"/>
                  </a:ext>
                </a:extLst>
              </p:cNvPr>
              <p:cNvSpPr/>
              <p:nvPr/>
            </p:nvSpPr>
            <p:spPr>
              <a:xfrm rot="18914232">
                <a:off x="3665118" y="1228699"/>
                <a:ext cx="309093" cy="895082"/>
              </a:xfrm>
              <a:prstGeom prst="curvedLeftArrow">
                <a:avLst>
                  <a:gd name="adj1" fmla="val 25000"/>
                  <a:gd name="adj2" fmla="val 47527"/>
                  <a:gd name="adj3" fmla="val 25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 </a:t>
                </a:r>
                <a:endParaRPr kumimoji="0" lang="en-ZA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+mn-cs"/>
                </a:endParaRPr>
              </a:p>
            </p:txBody>
          </p:sp>
          <p:sp>
            <p:nvSpPr>
              <p:cNvPr id="11" name="Curved Left Arrow 46">
                <a:extLst>
                  <a:ext uri="{FF2B5EF4-FFF2-40B4-BE49-F238E27FC236}">
                    <a16:creationId xmlns:a16="http://schemas.microsoft.com/office/drawing/2014/main" id="{BD154984-1B51-4D87-8917-460DD3AD672F}"/>
                  </a:ext>
                </a:extLst>
              </p:cNvPr>
              <p:cNvSpPr/>
              <p:nvPr/>
            </p:nvSpPr>
            <p:spPr>
              <a:xfrm rot="14176150">
                <a:off x="2074273" y="996578"/>
                <a:ext cx="308610" cy="894715"/>
              </a:xfrm>
              <a:prstGeom prst="curvedLeftArrow">
                <a:avLst>
                  <a:gd name="adj1" fmla="val 25000"/>
                  <a:gd name="adj2" fmla="val 47527"/>
                  <a:gd name="adj3" fmla="val 25000"/>
                </a:avLst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" name="Curved Left Arrow 47">
                <a:extLst>
                  <a:ext uri="{FF2B5EF4-FFF2-40B4-BE49-F238E27FC236}">
                    <a16:creationId xmlns:a16="http://schemas.microsoft.com/office/drawing/2014/main" id="{FE699519-3A57-4001-84CB-036EB1049438}"/>
                  </a:ext>
                </a:extLst>
              </p:cNvPr>
              <p:cNvSpPr/>
              <p:nvPr/>
            </p:nvSpPr>
            <p:spPr>
              <a:xfrm rot="10297755">
                <a:off x="1775913" y="2217922"/>
                <a:ext cx="308610" cy="894715"/>
              </a:xfrm>
              <a:prstGeom prst="curvedLeftArrow">
                <a:avLst>
                  <a:gd name="adj1" fmla="val 25000"/>
                  <a:gd name="adj2" fmla="val 47527"/>
                  <a:gd name="adj3" fmla="val 25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Curved Left Arrow 48">
                <a:extLst>
                  <a:ext uri="{FF2B5EF4-FFF2-40B4-BE49-F238E27FC236}">
                    <a16:creationId xmlns:a16="http://schemas.microsoft.com/office/drawing/2014/main" id="{1CA6C37C-85B2-47DD-9D70-AED91E9EB959}"/>
                  </a:ext>
                </a:extLst>
              </p:cNvPr>
              <p:cNvSpPr/>
              <p:nvPr/>
            </p:nvSpPr>
            <p:spPr>
              <a:xfrm rot="6239633">
                <a:off x="2694603" y="3117298"/>
                <a:ext cx="308610" cy="894715"/>
              </a:xfrm>
              <a:prstGeom prst="curvedLeftArrow">
                <a:avLst>
                  <a:gd name="adj1" fmla="val 25000"/>
                  <a:gd name="adj2" fmla="val 47527"/>
                  <a:gd name="adj3" fmla="val 25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Curved Left Arrow 49">
                <a:extLst>
                  <a:ext uri="{FF2B5EF4-FFF2-40B4-BE49-F238E27FC236}">
                    <a16:creationId xmlns:a16="http://schemas.microsoft.com/office/drawing/2014/main" id="{3B78A589-C959-40A9-B4E2-BA4C98359D9D}"/>
                  </a:ext>
                </a:extLst>
              </p:cNvPr>
              <p:cNvSpPr/>
              <p:nvPr/>
            </p:nvSpPr>
            <p:spPr>
              <a:xfrm rot="1455419">
                <a:off x="3987700" y="2484085"/>
                <a:ext cx="308610" cy="894715"/>
              </a:xfrm>
              <a:prstGeom prst="curvedLeftArrow">
                <a:avLst>
                  <a:gd name="adj1" fmla="val 25000"/>
                  <a:gd name="adj2" fmla="val 47527"/>
                  <a:gd name="adj3" fmla="val 25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Text Box 43">
                <a:extLst>
                  <a:ext uri="{FF2B5EF4-FFF2-40B4-BE49-F238E27FC236}">
                    <a16:creationId xmlns:a16="http://schemas.microsoft.com/office/drawing/2014/main" id="{13EBEE56-8F17-4FF0-B9A3-E11E498163DD}"/>
                  </a:ext>
                </a:extLst>
              </p:cNvPr>
              <p:cNvSpPr txBox="1"/>
              <p:nvPr/>
            </p:nvSpPr>
            <p:spPr>
              <a:xfrm>
                <a:off x="2746638" y="1249575"/>
                <a:ext cx="664210" cy="264160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5F9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Define</a:t>
                </a:r>
                <a:endParaRPr kumimoji="0" lang="en-ZA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+mn-cs"/>
                </a:endParaRPr>
              </a:p>
            </p:txBody>
          </p:sp>
          <p:sp>
            <p:nvSpPr>
              <p:cNvPr id="16" name="Text Box 43">
                <a:extLst>
                  <a:ext uri="{FF2B5EF4-FFF2-40B4-BE49-F238E27FC236}">
                    <a16:creationId xmlns:a16="http://schemas.microsoft.com/office/drawing/2014/main" id="{D22D7915-4F0E-43C4-A895-CABF1713218F}"/>
                  </a:ext>
                </a:extLst>
              </p:cNvPr>
              <p:cNvSpPr txBox="1"/>
              <p:nvPr/>
            </p:nvSpPr>
            <p:spPr>
              <a:xfrm>
                <a:off x="1552701" y="3104839"/>
                <a:ext cx="951865" cy="264160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5F9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Design</a:t>
                </a:r>
                <a:endParaRPr kumimoji="0" lang="en-ZA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  <p:sp>
            <p:nvSpPr>
              <p:cNvPr id="17" name="Text Box 43">
                <a:extLst>
                  <a:ext uri="{FF2B5EF4-FFF2-40B4-BE49-F238E27FC236}">
                    <a16:creationId xmlns:a16="http://schemas.microsoft.com/office/drawing/2014/main" id="{EA4E698E-0375-48AD-90E6-752F00C6B8E4}"/>
                  </a:ext>
                </a:extLst>
              </p:cNvPr>
              <p:cNvSpPr txBox="1"/>
              <p:nvPr/>
            </p:nvSpPr>
            <p:spPr>
              <a:xfrm>
                <a:off x="3334216" y="3368560"/>
                <a:ext cx="782320" cy="264160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5F9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Dream</a:t>
                </a:r>
                <a:endParaRPr kumimoji="0" lang="en-ZA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  <p:sp>
            <p:nvSpPr>
              <p:cNvPr id="18" name="Text Box 43">
                <a:extLst>
                  <a:ext uri="{FF2B5EF4-FFF2-40B4-BE49-F238E27FC236}">
                    <a16:creationId xmlns:a16="http://schemas.microsoft.com/office/drawing/2014/main" id="{9209DB1C-792D-4055-83B6-A169A38EC2F6}"/>
                  </a:ext>
                </a:extLst>
              </p:cNvPr>
              <p:cNvSpPr txBox="1"/>
              <p:nvPr/>
            </p:nvSpPr>
            <p:spPr>
              <a:xfrm>
                <a:off x="3980345" y="2063959"/>
                <a:ext cx="697865" cy="264160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5F9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Discover</a:t>
                </a:r>
                <a:endParaRPr kumimoji="0" lang="en-ZA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  <p:sp>
            <p:nvSpPr>
              <p:cNvPr id="19" name="Text Box 43">
                <a:extLst>
                  <a:ext uri="{FF2B5EF4-FFF2-40B4-BE49-F238E27FC236}">
                    <a16:creationId xmlns:a16="http://schemas.microsoft.com/office/drawing/2014/main" id="{5EF0AAC7-5398-4102-8B14-1E0135B20787}"/>
                  </a:ext>
                </a:extLst>
              </p:cNvPr>
              <p:cNvSpPr txBox="1"/>
              <p:nvPr/>
            </p:nvSpPr>
            <p:spPr>
              <a:xfrm>
                <a:off x="1552701" y="1949260"/>
                <a:ext cx="715010" cy="264160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5F9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Destiny</a:t>
                </a:r>
                <a:endParaRPr kumimoji="0" lang="en-ZA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  <p:sp>
            <p:nvSpPr>
              <p:cNvPr id="20" name="Curved Left Arrow 60">
                <a:extLst>
                  <a:ext uri="{FF2B5EF4-FFF2-40B4-BE49-F238E27FC236}">
                    <a16:creationId xmlns:a16="http://schemas.microsoft.com/office/drawing/2014/main" id="{D9D140D5-EB00-4345-91F4-B9DA9D6E8461}"/>
                  </a:ext>
                </a:extLst>
              </p:cNvPr>
              <p:cNvSpPr/>
              <p:nvPr/>
            </p:nvSpPr>
            <p:spPr>
              <a:xfrm rot="18020814">
                <a:off x="2091434" y="334012"/>
                <a:ext cx="307975" cy="1021354"/>
              </a:xfrm>
              <a:prstGeom prst="curvedLeftArrow">
                <a:avLst>
                  <a:gd name="adj1" fmla="val 25000"/>
                  <a:gd name="adj2" fmla="val 47527"/>
                  <a:gd name="adj3" fmla="val 25000"/>
                </a:avLst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Curved Left Arrow 62">
                <a:extLst>
                  <a:ext uri="{FF2B5EF4-FFF2-40B4-BE49-F238E27FC236}">
                    <a16:creationId xmlns:a16="http://schemas.microsoft.com/office/drawing/2014/main" id="{2AF6C2DD-345A-4F06-925C-D067BF38390A}"/>
                  </a:ext>
                </a:extLst>
              </p:cNvPr>
              <p:cNvSpPr/>
              <p:nvPr/>
            </p:nvSpPr>
            <p:spPr>
              <a:xfrm rot="9880885">
                <a:off x="1330979" y="795555"/>
                <a:ext cx="333236" cy="1148976"/>
              </a:xfrm>
              <a:prstGeom prst="curvedLeftArrow">
                <a:avLst>
                  <a:gd name="adj1" fmla="val 25000"/>
                  <a:gd name="adj2" fmla="val 47527"/>
                  <a:gd name="adj3" fmla="val 25000"/>
                </a:avLst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2" name="Text Box 43">
                <a:extLst>
                  <a:ext uri="{FF2B5EF4-FFF2-40B4-BE49-F238E27FC236}">
                    <a16:creationId xmlns:a16="http://schemas.microsoft.com/office/drawing/2014/main" id="{9C4585C3-8D7B-4D7A-B0CE-56B30B67DB9A}"/>
                  </a:ext>
                </a:extLst>
              </p:cNvPr>
              <p:cNvSpPr txBox="1"/>
              <p:nvPr/>
            </p:nvSpPr>
            <p:spPr>
              <a:xfrm>
                <a:off x="1421747" y="720700"/>
                <a:ext cx="680720" cy="263525"/>
              </a:xfrm>
              <a:prstGeom prst="rect">
                <a:avLst/>
              </a:prstGeom>
              <a:solidFill>
                <a:schemeClr val="lt1">
                  <a:alpha val="0"/>
                </a:schemeClr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874EA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Impact</a:t>
                </a:r>
                <a:endParaRPr kumimoji="0" lang="en-ZA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  <p:sp>
            <p:nvSpPr>
              <p:cNvPr id="23" name="Text Box 54">
                <a:extLst>
                  <a:ext uri="{FF2B5EF4-FFF2-40B4-BE49-F238E27FC236}">
                    <a16:creationId xmlns:a16="http://schemas.microsoft.com/office/drawing/2014/main" id="{12587478-BACB-456A-B84C-E29B8EA48B89}"/>
                  </a:ext>
                </a:extLst>
              </p:cNvPr>
              <p:cNvSpPr txBox="1"/>
              <p:nvPr/>
            </p:nvSpPr>
            <p:spPr>
              <a:xfrm>
                <a:off x="3255487" y="648974"/>
                <a:ext cx="873601" cy="283845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Initiate</a:t>
                </a:r>
                <a:endParaRPr kumimoji="0" lang="en-ZA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+mn-cs"/>
                </a:endParaRPr>
              </a:p>
            </p:txBody>
          </p:sp>
          <p:sp>
            <p:nvSpPr>
              <p:cNvPr id="24" name="Text Box 54">
                <a:extLst>
                  <a:ext uri="{FF2B5EF4-FFF2-40B4-BE49-F238E27FC236}">
                    <a16:creationId xmlns:a16="http://schemas.microsoft.com/office/drawing/2014/main" id="{C410D3E5-6F4F-4D71-A12B-6E4C1690C266}"/>
                  </a:ext>
                </a:extLst>
              </p:cNvPr>
              <p:cNvSpPr txBox="1"/>
              <p:nvPr/>
            </p:nvSpPr>
            <p:spPr>
              <a:xfrm>
                <a:off x="2023965" y="3855526"/>
                <a:ext cx="942790" cy="283210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Design</a:t>
                </a:r>
                <a:endParaRPr kumimoji="0" lang="en-ZA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  <p:sp>
            <p:nvSpPr>
              <p:cNvPr id="25" name="Text Box 54">
                <a:extLst>
                  <a:ext uri="{FF2B5EF4-FFF2-40B4-BE49-F238E27FC236}">
                    <a16:creationId xmlns:a16="http://schemas.microsoft.com/office/drawing/2014/main" id="{2907DE7E-CF7C-4C98-BEE7-516B0EC6EF60}"/>
                  </a:ext>
                </a:extLst>
              </p:cNvPr>
              <p:cNvSpPr txBox="1"/>
              <p:nvPr/>
            </p:nvSpPr>
            <p:spPr>
              <a:xfrm>
                <a:off x="765989" y="2439954"/>
                <a:ext cx="740410" cy="283210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Validate</a:t>
                </a:r>
                <a:endParaRPr kumimoji="0" lang="en-ZA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  <p:sp>
            <p:nvSpPr>
              <p:cNvPr id="26" name="Text Box 54">
                <a:extLst>
                  <a:ext uri="{FF2B5EF4-FFF2-40B4-BE49-F238E27FC236}">
                    <a16:creationId xmlns:a16="http://schemas.microsoft.com/office/drawing/2014/main" id="{D739A70A-52E2-4D18-8AED-9AA0A10805E7}"/>
                  </a:ext>
                </a:extLst>
              </p:cNvPr>
              <p:cNvSpPr txBox="1"/>
              <p:nvPr/>
            </p:nvSpPr>
            <p:spPr>
              <a:xfrm>
                <a:off x="1060109" y="385981"/>
                <a:ext cx="723265" cy="283210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Venture</a:t>
                </a:r>
                <a:endParaRPr kumimoji="0" lang="en-ZA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  <p:cxnSp>
            <p:nvCxnSpPr>
              <p:cNvPr id="27" name="Curved Connector 65">
                <a:extLst>
                  <a:ext uri="{FF2B5EF4-FFF2-40B4-BE49-F238E27FC236}">
                    <a16:creationId xmlns:a16="http://schemas.microsoft.com/office/drawing/2014/main" id="{F8A15778-9144-4DCA-8388-EF1FC5DB30B1}"/>
                  </a:ext>
                </a:extLst>
              </p:cNvPr>
              <p:cNvCxnSpPr>
                <a:cxnSpLocks/>
                <a:stCxn id="23" idx="3"/>
                <a:endCxn id="7" idx="0"/>
              </p:cNvCxnSpPr>
              <p:nvPr/>
            </p:nvCxnSpPr>
            <p:spPr>
              <a:xfrm>
                <a:off x="4129088" y="790897"/>
                <a:ext cx="987010" cy="1800187"/>
              </a:xfrm>
              <a:prstGeom prst="curvedConnector2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Curved Connector 72">
                <a:extLst>
                  <a:ext uri="{FF2B5EF4-FFF2-40B4-BE49-F238E27FC236}">
                    <a16:creationId xmlns:a16="http://schemas.microsoft.com/office/drawing/2014/main" id="{24BE0CDC-D2AC-4533-A7A1-98F5924D9E0D}"/>
                  </a:ext>
                </a:extLst>
              </p:cNvPr>
              <p:cNvCxnSpPr>
                <a:cxnSpLocks/>
                <a:stCxn id="24" idx="1"/>
                <a:endCxn id="25" idx="2"/>
              </p:cNvCxnSpPr>
              <p:nvPr/>
            </p:nvCxnSpPr>
            <p:spPr>
              <a:xfrm rot="10800000">
                <a:off x="1136195" y="2723165"/>
                <a:ext cx="887771" cy="1273967"/>
              </a:xfrm>
              <a:prstGeom prst="curvedConnector2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Curved Connector 73">
                <a:extLst>
                  <a:ext uri="{FF2B5EF4-FFF2-40B4-BE49-F238E27FC236}">
                    <a16:creationId xmlns:a16="http://schemas.microsoft.com/office/drawing/2014/main" id="{9FDD45E3-FEF1-42CD-84AD-8A7879F42FB8}"/>
                  </a:ext>
                </a:extLst>
              </p:cNvPr>
              <p:cNvCxnSpPr>
                <a:stCxn id="26" idx="1"/>
                <a:endCxn id="25" idx="0"/>
              </p:cNvCxnSpPr>
              <p:nvPr/>
            </p:nvCxnSpPr>
            <p:spPr>
              <a:xfrm rot="10800000" flipH="1" flipV="1">
                <a:off x="1060108" y="527598"/>
                <a:ext cx="76085" cy="1912432"/>
              </a:xfrm>
              <a:prstGeom prst="curvedConnector4">
                <a:avLst>
                  <a:gd name="adj1" fmla="val -300453"/>
                  <a:gd name="adj2" fmla="val 53702"/>
                </a:avLst>
              </a:prstGeom>
              <a:ln>
                <a:prstDash val="dash"/>
                <a:headEnd type="triangle"/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Curved Connector 74">
                <a:extLst>
                  <a:ext uri="{FF2B5EF4-FFF2-40B4-BE49-F238E27FC236}">
                    <a16:creationId xmlns:a16="http://schemas.microsoft.com/office/drawing/2014/main" id="{228FBC50-E226-40DD-A7A2-A14F5639C2A7}"/>
                  </a:ext>
                </a:extLst>
              </p:cNvPr>
              <p:cNvCxnSpPr>
                <a:cxnSpLocks/>
                <a:stCxn id="26" idx="0"/>
                <a:endCxn id="23" idx="1"/>
              </p:cNvCxnSpPr>
              <p:nvPr/>
            </p:nvCxnSpPr>
            <p:spPr>
              <a:xfrm rot="16200000" flipH="1">
                <a:off x="2136156" y="-328433"/>
                <a:ext cx="404916" cy="1833745"/>
              </a:xfrm>
              <a:prstGeom prst="curvedConnector4">
                <a:avLst>
                  <a:gd name="adj1" fmla="val -56456"/>
                  <a:gd name="adj2" fmla="val 59860"/>
                </a:avLst>
              </a:prstGeom>
              <a:ln>
                <a:prstDash val="dash"/>
                <a:headEnd type="triangle"/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Text Box 70">
                <a:extLst>
                  <a:ext uri="{FF2B5EF4-FFF2-40B4-BE49-F238E27FC236}">
                    <a16:creationId xmlns:a16="http://schemas.microsoft.com/office/drawing/2014/main" id="{64BA2F71-F09A-409B-8F24-C67D1CDC3077}"/>
                  </a:ext>
                </a:extLst>
              </p:cNvPr>
              <p:cNvSpPr txBox="1"/>
              <p:nvPr/>
            </p:nvSpPr>
            <p:spPr>
              <a:xfrm>
                <a:off x="2521259" y="2063963"/>
                <a:ext cx="1443355" cy="847767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5F91"/>
                    </a:solidFill>
                    <a:effectLst>
                      <a:outerShdw blurRad="38100" dist="25400" dir="5400000" algn="ctr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LLITUP</a:t>
                </a:r>
                <a:endParaRPr kumimoji="0" lang="en-ZA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5F91"/>
                    </a:solidFill>
                    <a:effectLst>
                      <a:outerShdw blurRad="38100" dist="25400" dir="5400000" algn="ctr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Research unit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5F91"/>
                    </a:solidFill>
                    <a:effectLst>
                      <a:outerShdw blurRad="38100" dist="25400" dir="5400000" algn="ctr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Co-create</a:t>
                </a:r>
                <a:endParaRPr kumimoji="0" lang="en-ZA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+mn-cs"/>
                </a:endParaRPr>
              </a:p>
            </p:txBody>
          </p:sp>
          <p:cxnSp>
            <p:nvCxnSpPr>
              <p:cNvPr id="32" name="Curved Connector 76">
                <a:extLst>
                  <a:ext uri="{FF2B5EF4-FFF2-40B4-BE49-F238E27FC236}">
                    <a16:creationId xmlns:a16="http://schemas.microsoft.com/office/drawing/2014/main" id="{8EA4674B-2DFC-4352-9A36-6906D9FEC4EB}"/>
                  </a:ext>
                </a:extLst>
              </p:cNvPr>
              <p:cNvCxnSpPr>
                <a:cxnSpLocks/>
                <a:stCxn id="23" idx="1"/>
                <a:endCxn id="25" idx="0"/>
              </p:cNvCxnSpPr>
              <p:nvPr/>
            </p:nvCxnSpPr>
            <p:spPr>
              <a:xfrm rot="10800000" flipV="1">
                <a:off x="1136195" y="790896"/>
                <a:ext cx="2119293" cy="1649057"/>
              </a:xfrm>
              <a:prstGeom prst="curvedConnector2">
                <a:avLst/>
              </a:prstGeom>
              <a:ln>
                <a:prstDash val="dash"/>
                <a:headEnd type="triangle"/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" name="Text Box 54">
              <a:extLst>
                <a:ext uri="{FF2B5EF4-FFF2-40B4-BE49-F238E27FC236}">
                  <a16:creationId xmlns:a16="http://schemas.microsoft.com/office/drawing/2014/main" id="{4E2CAD58-CFF8-47CF-B04C-A05870F1706F}"/>
                </a:ext>
              </a:extLst>
            </p:cNvPr>
            <p:cNvSpPr txBox="1"/>
            <p:nvPr/>
          </p:nvSpPr>
          <p:spPr>
            <a:xfrm>
              <a:off x="7628088" y="4136856"/>
              <a:ext cx="1160284" cy="26416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+mn-cs"/>
                </a:rPr>
                <a:t>Generate ideas</a:t>
              </a:r>
              <a:endParaRPr kumimoji="0" lang="en-Z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endParaRPr>
            </a:p>
          </p:txBody>
        </p:sp>
        <p:cxnSp>
          <p:nvCxnSpPr>
            <p:cNvPr id="8" name="Curved Connector 71">
              <a:extLst>
                <a:ext uri="{FF2B5EF4-FFF2-40B4-BE49-F238E27FC236}">
                  <a16:creationId xmlns:a16="http://schemas.microsoft.com/office/drawing/2014/main" id="{80C3F39E-3FCC-4793-9A5F-327366BD3223}"/>
                </a:ext>
              </a:extLst>
            </p:cNvPr>
            <p:cNvCxnSpPr>
              <a:cxnSpLocks/>
              <a:stCxn id="24" idx="2"/>
              <a:endCxn id="7" idx="2"/>
            </p:cNvCxnSpPr>
            <p:nvPr/>
          </p:nvCxnSpPr>
          <p:spPr>
            <a:xfrm rot="5400000" flipH="1" flipV="1">
              <a:off x="6256115" y="3732393"/>
              <a:ext cx="1283492" cy="2620738"/>
            </a:xfrm>
            <a:prstGeom prst="curvedConnector3">
              <a:avLst>
                <a:gd name="adj1" fmla="val -17811"/>
              </a:avLst>
            </a:prstGeom>
            <a:ln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7344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A09BD-DC27-4C7D-B42E-5401C8152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4005"/>
            <a:ext cx="10515600" cy="50704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3900" dirty="0"/>
              <a:t>DREAM</a:t>
            </a:r>
            <a:r>
              <a:rPr lang="en-US" sz="23900" dirty="0">
                <a:solidFill>
                  <a:srgbClr val="C8102E"/>
                </a:solidFill>
              </a:rPr>
              <a:t>2</a:t>
            </a:r>
            <a:br>
              <a:rPr lang="en-US" dirty="0"/>
            </a:br>
            <a:r>
              <a:rPr lang="en-US" dirty="0">
                <a:solidFill>
                  <a:srgbClr val="A07400"/>
                </a:solidFill>
              </a:rPr>
              <a:t>Play </a:t>
            </a:r>
            <a:r>
              <a:rPr lang="en-US" dirty="0">
                <a:solidFill>
                  <a:srgbClr val="003087"/>
                </a:solidFill>
              </a:rPr>
              <a:t>&gt;</a:t>
            </a:r>
            <a:r>
              <a:rPr lang="en-US" dirty="0">
                <a:solidFill>
                  <a:srgbClr val="A07400"/>
                </a:solidFill>
              </a:rPr>
              <a:t> Learn </a:t>
            </a:r>
            <a:r>
              <a:rPr lang="en-US" dirty="0">
                <a:solidFill>
                  <a:srgbClr val="003087"/>
                </a:solidFill>
              </a:rPr>
              <a:t>&gt;</a:t>
            </a:r>
            <a:r>
              <a:rPr lang="en-US" dirty="0">
                <a:solidFill>
                  <a:srgbClr val="A07400"/>
                </a:solidFill>
              </a:rPr>
              <a:t> Teach </a:t>
            </a:r>
            <a:r>
              <a:rPr lang="en-US" dirty="0">
                <a:solidFill>
                  <a:srgbClr val="003087"/>
                </a:solidFill>
              </a:rPr>
              <a:t>&gt;</a:t>
            </a:r>
            <a:r>
              <a:rPr lang="en-US" dirty="0">
                <a:solidFill>
                  <a:srgbClr val="A07400"/>
                </a:solidFill>
              </a:rPr>
              <a:t> Research </a:t>
            </a:r>
            <a:endParaRPr lang="en-ZA" dirty="0">
              <a:solidFill>
                <a:srgbClr val="A074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72FD5-3C3D-48E7-935F-1DEB0A305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Living Lab for Innovative Teaching at the University of Pretoria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07907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5B5E6-1892-4A03-9759-0BEB5BB9F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Our Collaboratorium 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49F8D-BD37-42A5-B1F7-BBD5D325A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Living Lab for Innovative Teaching at the University of Pretoria</a:t>
            </a:r>
            <a:endParaRPr lang="en-Z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009D5D-49C4-4C57-B884-FF4729C30FFA}"/>
              </a:ext>
            </a:extLst>
          </p:cNvPr>
          <p:cNvSpPr/>
          <p:nvPr/>
        </p:nvSpPr>
        <p:spPr>
          <a:xfrm>
            <a:off x="-101600" y="4133449"/>
            <a:ext cx="12954000" cy="2724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9F3596B-6270-4CCC-A6AC-D2401A3C4E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3"/>
          <a:stretch/>
        </p:blipFill>
        <p:spPr>
          <a:xfrm>
            <a:off x="1559560" y="1408898"/>
            <a:ext cx="9072880" cy="544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27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FCC0D4A-8DCD-4720-A884-807268CF8D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2630">
            <a:off x="6548837" y="191300"/>
            <a:ext cx="5170686" cy="517068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5F1432E-EA86-4629-A22C-83560330A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Disclaimer… </a:t>
            </a:r>
            <a:endParaRPr lang="en-Z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DA79218-3F9A-4C69-AEE7-5B5FC56427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1489B-7AC2-4601-B83F-6742625FC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Living Lab for Innovative Teaching at the University of Pretoria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92599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D03E754-6B04-43E5-A105-D9DF1AC0B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Nature of the workshop </a:t>
            </a:r>
            <a:endParaRPr lang="en-ZA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BF54DC-0C45-4F05-9F87-285973DE2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Hands-on </a:t>
            </a:r>
          </a:p>
          <a:p>
            <a:r>
              <a:rPr lang="en-US" dirty="0"/>
              <a:t>Team work </a:t>
            </a:r>
          </a:p>
          <a:p>
            <a:r>
              <a:rPr lang="en-US" dirty="0"/>
              <a:t>Externally paced </a:t>
            </a:r>
          </a:p>
          <a:p>
            <a:r>
              <a:rPr lang="en-US" dirty="0"/>
              <a:t>Game elements – Serious Game?</a:t>
            </a:r>
          </a:p>
          <a:p>
            <a:r>
              <a:rPr lang="en-US" dirty="0"/>
              <a:t>Interactive </a:t>
            </a:r>
          </a:p>
          <a:p>
            <a:r>
              <a:rPr lang="en-US" dirty="0"/>
              <a:t>Technology-integrated </a:t>
            </a:r>
          </a:p>
          <a:p>
            <a:r>
              <a:rPr lang="en-US" dirty="0"/>
              <a:t>Fun 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4589371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3191</TotalTime>
  <Words>1206</Words>
  <Application>Microsoft Office PowerPoint</Application>
  <PresentationFormat>Widescreen</PresentationFormat>
  <Paragraphs>177</Paragraphs>
  <Slides>47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Aptos</vt:lpstr>
      <vt:lpstr>Aptos Display</vt:lpstr>
      <vt:lpstr>Arial</vt:lpstr>
      <vt:lpstr>Calibri</vt:lpstr>
      <vt:lpstr>Symbol</vt:lpstr>
      <vt:lpstr>Times New Roman</vt:lpstr>
      <vt:lpstr>1_Office Theme</vt:lpstr>
      <vt:lpstr>Integrating AI in Distance Learning</vt:lpstr>
      <vt:lpstr>Content </vt:lpstr>
      <vt:lpstr>The LLITUP Team</vt:lpstr>
      <vt:lpstr>The LLITUP Team</vt:lpstr>
      <vt:lpstr>LLITUP – Appreciative Inquiry </vt:lpstr>
      <vt:lpstr>DREAM2 Play &gt; Learn &gt; Teach &gt; Research </vt:lpstr>
      <vt:lpstr>Our Collaboratorium </vt:lpstr>
      <vt:lpstr>The Disclaimer… </vt:lpstr>
      <vt:lpstr>Nature of the workshop </vt:lpstr>
      <vt:lpstr>Technology of Choice </vt:lpstr>
      <vt:lpstr>What do you need </vt:lpstr>
      <vt:lpstr>The Webpage </vt:lpstr>
      <vt:lpstr>Now just before we start…</vt:lpstr>
      <vt:lpstr>PowerPoint Presentation</vt:lpstr>
      <vt:lpstr>Level 1 is approaching…  Let’s get to our home groups.</vt:lpstr>
      <vt:lpstr>LEVEL 1! </vt:lpstr>
      <vt:lpstr>Unlock Computers as Mindtools</vt:lpstr>
      <vt:lpstr>Four Puzzles…</vt:lpstr>
      <vt:lpstr>Characteristics</vt:lpstr>
      <vt:lpstr>Characteristics</vt:lpstr>
      <vt:lpstr>Characteristics</vt:lpstr>
      <vt:lpstr>LEVEL 2! </vt:lpstr>
      <vt:lpstr>Goal</vt:lpstr>
      <vt:lpstr>Your Case Articles</vt:lpstr>
      <vt:lpstr>Your Case Summaries</vt:lpstr>
      <vt:lpstr>SPET Model</vt:lpstr>
      <vt:lpstr>Computers as Mindtools</vt:lpstr>
      <vt:lpstr>Your AI Partner</vt:lpstr>
      <vt:lpstr>Guiding Questions</vt:lpstr>
      <vt:lpstr>Your Two Artifacts</vt:lpstr>
      <vt:lpstr>PowerPoint Presentation</vt:lpstr>
      <vt:lpstr>LEVEL 3! </vt:lpstr>
      <vt:lpstr>Goal</vt:lpstr>
      <vt:lpstr>Use the guidance provided</vt:lpstr>
      <vt:lpstr>Your Two Artifacts</vt:lpstr>
      <vt:lpstr>Assessment Demo</vt:lpstr>
      <vt:lpstr>The “Marker” GPTs</vt:lpstr>
      <vt:lpstr>LEVEL 4! </vt:lpstr>
      <vt:lpstr>Goal</vt:lpstr>
      <vt:lpstr>Use the guidance provided</vt:lpstr>
      <vt:lpstr>Your Two Artifacts</vt:lpstr>
      <vt:lpstr>Levels Complete</vt:lpstr>
      <vt:lpstr>What did we learn about? </vt:lpstr>
      <vt:lpstr>Sharing GPTs – Just interesting </vt:lpstr>
      <vt:lpstr>Thanks!</vt:lpstr>
      <vt:lpstr>Questions ?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Prof. P Callaghan</dc:creator>
  <cp:lastModifiedBy>Mr. J Joubert</cp:lastModifiedBy>
  <cp:revision>74</cp:revision>
  <dcterms:created xsi:type="dcterms:W3CDTF">2024-10-05T13:54:57Z</dcterms:created>
  <dcterms:modified xsi:type="dcterms:W3CDTF">2025-07-17T15:25:23Z</dcterms:modified>
</cp:coreProperties>
</file>